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3" r:id="rId3"/>
    <p:sldId id="373" r:id="rId4"/>
    <p:sldId id="354" r:id="rId5"/>
    <p:sldId id="357" r:id="rId6"/>
    <p:sldId id="363" r:id="rId7"/>
    <p:sldId id="284" r:id="rId8"/>
    <p:sldId id="323" r:id="rId9"/>
    <p:sldId id="290" r:id="rId10"/>
    <p:sldId id="287" r:id="rId11"/>
    <p:sldId id="333" r:id="rId12"/>
    <p:sldId id="303" r:id="rId13"/>
    <p:sldId id="294" r:id="rId14"/>
    <p:sldId id="293" r:id="rId15"/>
    <p:sldId id="295" r:id="rId16"/>
    <p:sldId id="325" r:id="rId17"/>
    <p:sldId id="307" r:id="rId18"/>
    <p:sldId id="304" r:id="rId19"/>
    <p:sldId id="355" r:id="rId20"/>
    <p:sldId id="356" r:id="rId21"/>
    <p:sldId id="305" r:id="rId22"/>
    <p:sldId id="306" r:id="rId23"/>
    <p:sldId id="308" r:id="rId24"/>
    <p:sldId id="309" r:id="rId25"/>
    <p:sldId id="334" r:id="rId26"/>
    <p:sldId id="335" r:id="rId27"/>
    <p:sldId id="310" r:id="rId28"/>
    <p:sldId id="336" r:id="rId29"/>
    <p:sldId id="358" r:id="rId30"/>
    <p:sldId id="359" r:id="rId31"/>
    <p:sldId id="362" r:id="rId32"/>
    <p:sldId id="360" r:id="rId33"/>
    <p:sldId id="381" r:id="rId34"/>
    <p:sldId id="361" r:id="rId35"/>
    <p:sldId id="382" r:id="rId36"/>
    <p:sldId id="364" r:id="rId37"/>
    <p:sldId id="365" r:id="rId38"/>
    <p:sldId id="366" r:id="rId39"/>
    <p:sldId id="367" r:id="rId40"/>
    <p:sldId id="369" r:id="rId41"/>
    <p:sldId id="370" r:id="rId42"/>
    <p:sldId id="371" r:id="rId43"/>
    <p:sldId id="372" r:id="rId44"/>
    <p:sldId id="374" r:id="rId45"/>
    <p:sldId id="375" r:id="rId46"/>
    <p:sldId id="376" r:id="rId47"/>
    <p:sldId id="377" r:id="rId48"/>
    <p:sldId id="378" r:id="rId49"/>
    <p:sldId id="379" r:id="rId50"/>
    <p:sldId id="380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Century Gothic" pitchFamily="1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292929"/>
    <a:srgbClr val="5F5F5F"/>
    <a:srgbClr val="B2B2B2"/>
    <a:srgbClr val="FF0000"/>
    <a:srgbClr val="A50021"/>
    <a:srgbClr val="CC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339" autoAdjust="0"/>
  </p:normalViewPr>
  <p:slideViewPr>
    <p:cSldViewPr>
      <p:cViewPr varScale="1">
        <p:scale>
          <a:sx n="72" d="100"/>
          <a:sy n="72" d="100"/>
        </p:scale>
        <p:origin x="-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notesViewPr>
    <p:cSldViewPr>
      <p:cViewPr varScale="1">
        <p:scale>
          <a:sx n="82" d="100"/>
          <a:sy n="82" d="100"/>
        </p:scale>
        <p:origin x="-1944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66913-6ABF-4D8D-AD85-BB0A3EB6C2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05F30-206D-437F-A4C1-B3DC188B5CEC}">
      <dgm:prSet phldrT="[Text]" custT="1"/>
      <dgm:spPr/>
      <dgm:t>
        <a:bodyPr/>
        <a:lstStyle/>
        <a:p>
          <a:r>
            <a:rPr lang="en-US" sz="2800" dirty="0" smtClean="0"/>
            <a:t>Shareholders</a:t>
          </a:r>
          <a:endParaRPr lang="en-US" sz="2800" dirty="0"/>
        </a:p>
      </dgm:t>
    </dgm:pt>
    <dgm:pt modelId="{F457E4B3-2E47-4D95-A96B-7FA355186D2E}" type="parTrans" cxnId="{039A32FC-CD3B-4AD0-8F35-C1958937A5D9}">
      <dgm:prSet/>
      <dgm:spPr/>
      <dgm:t>
        <a:bodyPr/>
        <a:lstStyle/>
        <a:p>
          <a:endParaRPr lang="en-US"/>
        </a:p>
      </dgm:t>
    </dgm:pt>
    <dgm:pt modelId="{096ACACD-0580-49D4-817B-175DCD02765B}" type="sibTrans" cxnId="{039A32FC-CD3B-4AD0-8F35-C1958937A5D9}">
      <dgm:prSet/>
      <dgm:spPr/>
      <dgm:t>
        <a:bodyPr/>
        <a:lstStyle/>
        <a:p>
          <a:endParaRPr lang="en-US"/>
        </a:p>
      </dgm:t>
    </dgm:pt>
    <dgm:pt modelId="{EE212C8D-BEF8-47E2-B549-16D770648DBD}">
      <dgm:prSet phldrT="[Text]" custT="1"/>
      <dgm:spPr/>
      <dgm:t>
        <a:bodyPr/>
        <a:lstStyle/>
        <a:p>
          <a:r>
            <a:rPr lang="en-US" sz="1800" dirty="0" smtClean="0"/>
            <a:t>Board of Directors</a:t>
          </a:r>
          <a:endParaRPr lang="en-US" sz="1800" dirty="0"/>
        </a:p>
      </dgm:t>
    </dgm:pt>
    <dgm:pt modelId="{5CD6C1F8-C674-4BB7-BFC3-08CFA364417B}" type="parTrans" cxnId="{4978855D-3314-4E13-9048-E5F88A78C41F}">
      <dgm:prSet/>
      <dgm:spPr/>
      <dgm:t>
        <a:bodyPr/>
        <a:lstStyle/>
        <a:p>
          <a:endParaRPr lang="en-US" dirty="0"/>
        </a:p>
      </dgm:t>
    </dgm:pt>
    <dgm:pt modelId="{37D92065-CFC6-4E6B-9A60-6D149CDA3C51}" type="sibTrans" cxnId="{4978855D-3314-4E13-9048-E5F88A78C41F}">
      <dgm:prSet/>
      <dgm:spPr/>
      <dgm:t>
        <a:bodyPr/>
        <a:lstStyle/>
        <a:p>
          <a:endParaRPr lang="en-US"/>
        </a:p>
      </dgm:t>
    </dgm:pt>
    <dgm:pt modelId="{79B3F3C7-A33F-4937-B85E-8609BAF0FA2F}">
      <dgm:prSet phldrT="[Text]" custT="1"/>
      <dgm:spPr/>
      <dgm:t>
        <a:bodyPr/>
        <a:lstStyle/>
        <a:p>
          <a:r>
            <a:rPr lang="en-US" sz="1400" dirty="0" smtClean="0"/>
            <a:t>Chairman/</a:t>
          </a:r>
          <a:br>
            <a:rPr lang="en-US" sz="1400" dirty="0" smtClean="0"/>
          </a:br>
          <a:r>
            <a:rPr lang="en-US" sz="1400" dirty="0" smtClean="0"/>
            <a:t>Lead Director</a:t>
          </a:r>
          <a:endParaRPr lang="en-US" sz="1400" dirty="0"/>
        </a:p>
      </dgm:t>
    </dgm:pt>
    <dgm:pt modelId="{DA484C92-0E3E-4865-97D1-7CDCAAD9474E}" type="parTrans" cxnId="{F25FEBD4-704B-4128-833C-2AE1149287AC}">
      <dgm:prSet/>
      <dgm:spPr/>
      <dgm:t>
        <a:bodyPr/>
        <a:lstStyle/>
        <a:p>
          <a:endParaRPr lang="en-US" dirty="0"/>
        </a:p>
      </dgm:t>
    </dgm:pt>
    <dgm:pt modelId="{2671929A-045D-44FD-8475-B0E5DD3164B7}" type="sibTrans" cxnId="{F25FEBD4-704B-4128-833C-2AE1149287AC}">
      <dgm:prSet/>
      <dgm:spPr/>
      <dgm:t>
        <a:bodyPr/>
        <a:lstStyle/>
        <a:p>
          <a:endParaRPr lang="en-US"/>
        </a:p>
      </dgm:t>
    </dgm:pt>
    <dgm:pt modelId="{340F861E-0A04-4594-AC71-779A90374C93}">
      <dgm:prSet phldrT="[Text]" custT="1"/>
      <dgm:spPr/>
      <dgm:t>
        <a:bodyPr/>
        <a:lstStyle/>
        <a:p>
          <a:r>
            <a:rPr lang="en-US" sz="1400" dirty="0" smtClean="0"/>
            <a:t>Governance and Nominating Committee</a:t>
          </a:r>
          <a:endParaRPr lang="en-US" sz="1400" dirty="0"/>
        </a:p>
      </dgm:t>
    </dgm:pt>
    <dgm:pt modelId="{97CC5DBF-82C6-4B2B-97FA-3B34292B1309}" type="parTrans" cxnId="{A58B821B-07AC-49B4-85D2-5C6623AE1BB2}">
      <dgm:prSet/>
      <dgm:spPr/>
      <dgm:t>
        <a:bodyPr/>
        <a:lstStyle/>
        <a:p>
          <a:endParaRPr lang="en-US" dirty="0"/>
        </a:p>
      </dgm:t>
    </dgm:pt>
    <dgm:pt modelId="{24D85B9D-6964-4181-A38C-BA0FE8AC18AF}" type="sibTrans" cxnId="{A58B821B-07AC-49B4-85D2-5C6623AE1BB2}">
      <dgm:prSet/>
      <dgm:spPr/>
      <dgm:t>
        <a:bodyPr/>
        <a:lstStyle/>
        <a:p>
          <a:endParaRPr lang="en-US"/>
        </a:p>
      </dgm:t>
    </dgm:pt>
    <dgm:pt modelId="{DE470C45-A390-43FF-BD8C-3C56002EF090}">
      <dgm:prSet phldrT="[Text]" custT="1"/>
      <dgm:spPr/>
      <dgm:t>
        <a:bodyPr/>
        <a:lstStyle/>
        <a:p>
          <a:r>
            <a:rPr lang="en-US" sz="1400" dirty="0" smtClean="0"/>
            <a:t>Compensation Committee</a:t>
          </a:r>
          <a:endParaRPr lang="en-US" sz="1400" dirty="0"/>
        </a:p>
      </dgm:t>
    </dgm:pt>
    <dgm:pt modelId="{44E8C340-420A-461E-AA0F-76C934152779}" type="parTrans" cxnId="{2291F111-754E-42B8-9974-A330240FC0F9}">
      <dgm:prSet/>
      <dgm:spPr/>
      <dgm:t>
        <a:bodyPr/>
        <a:lstStyle/>
        <a:p>
          <a:endParaRPr lang="en-US" dirty="0"/>
        </a:p>
      </dgm:t>
    </dgm:pt>
    <dgm:pt modelId="{1729CBF5-6418-40AE-86C9-1BEAC3B6D491}" type="sibTrans" cxnId="{2291F111-754E-42B8-9974-A330240FC0F9}">
      <dgm:prSet/>
      <dgm:spPr/>
      <dgm:t>
        <a:bodyPr/>
        <a:lstStyle/>
        <a:p>
          <a:endParaRPr lang="en-US"/>
        </a:p>
      </dgm:t>
    </dgm:pt>
    <dgm:pt modelId="{A72DF30C-F9D5-4F60-B547-B89B61F74588}">
      <dgm:prSet custT="1"/>
      <dgm:spPr/>
      <dgm:t>
        <a:bodyPr/>
        <a:lstStyle/>
        <a:p>
          <a:r>
            <a:rPr lang="en-US" sz="1400" dirty="0" smtClean="0"/>
            <a:t>Audit Committee</a:t>
          </a:r>
          <a:endParaRPr lang="en-US" sz="1400" dirty="0"/>
        </a:p>
      </dgm:t>
    </dgm:pt>
    <dgm:pt modelId="{E34BE883-DA43-4EB2-A8CD-F9A581D5A2E4}" type="parTrans" cxnId="{715D64A9-26C5-4D89-9E59-3184E55151BB}">
      <dgm:prSet/>
      <dgm:spPr/>
      <dgm:t>
        <a:bodyPr/>
        <a:lstStyle/>
        <a:p>
          <a:endParaRPr lang="en-US" dirty="0"/>
        </a:p>
      </dgm:t>
    </dgm:pt>
    <dgm:pt modelId="{2D53B36D-8410-437E-ABEF-52D9A98DD8FC}" type="sibTrans" cxnId="{715D64A9-26C5-4D89-9E59-3184E55151BB}">
      <dgm:prSet/>
      <dgm:spPr/>
      <dgm:t>
        <a:bodyPr/>
        <a:lstStyle/>
        <a:p>
          <a:endParaRPr lang="en-US"/>
        </a:p>
      </dgm:t>
    </dgm:pt>
    <dgm:pt modelId="{F606BDCF-53B3-4C82-B295-12854249EC36}">
      <dgm:prSet custT="1"/>
      <dgm:spPr/>
      <dgm:t>
        <a:bodyPr/>
        <a:lstStyle/>
        <a:p>
          <a:r>
            <a:rPr lang="en-US" sz="1400" dirty="0" smtClean="0"/>
            <a:t>CEO</a:t>
          </a:r>
          <a:endParaRPr lang="en-US" sz="1400" dirty="0"/>
        </a:p>
      </dgm:t>
    </dgm:pt>
    <dgm:pt modelId="{078DD139-4103-417E-A33F-31F4BF9EF24C}" type="parTrans" cxnId="{FD141330-221B-4D21-99A5-FD12299F5884}">
      <dgm:prSet/>
      <dgm:spPr/>
      <dgm:t>
        <a:bodyPr/>
        <a:lstStyle/>
        <a:p>
          <a:endParaRPr lang="en-US" dirty="0"/>
        </a:p>
      </dgm:t>
    </dgm:pt>
    <dgm:pt modelId="{A0383F87-8159-4938-A2E0-8FB990A16620}" type="sibTrans" cxnId="{FD141330-221B-4D21-99A5-FD12299F5884}">
      <dgm:prSet/>
      <dgm:spPr/>
      <dgm:t>
        <a:bodyPr/>
        <a:lstStyle/>
        <a:p>
          <a:endParaRPr lang="en-US"/>
        </a:p>
      </dgm:t>
    </dgm:pt>
    <dgm:pt modelId="{4E73FFE4-3318-4AA4-8A55-71AACBBE9F19}">
      <dgm:prSet custT="1"/>
      <dgm:spPr/>
      <dgm:t>
        <a:bodyPr/>
        <a:lstStyle/>
        <a:p>
          <a:r>
            <a:rPr lang="en-US" sz="1800" dirty="0" smtClean="0"/>
            <a:t>Management and Employees</a:t>
          </a:r>
          <a:endParaRPr lang="en-US" sz="1800" dirty="0"/>
        </a:p>
      </dgm:t>
    </dgm:pt>
    <dgm:pt modelId="{A3E5D08B-BCE2-4057-B5C9-A1E1066AC5C1}" type="parTrans" cxnId="{D4DE5EE2-F5E5-4BDA-B406-975DA1231D17}">
      <dgm:prSet/>
      <dgm:spPr/>
      <dgm:t>
        <a:bodyPr/>
        <a:lstStyle/>
        <a:p>
          <a:endParaRPr lang="en-US" dirty="0"/>
        </a:p>
      </dgm:t>
    </dgm:pt>
    <dgm:pt modelId="{CFB5E615-6505-4B3A-8774-4FA9F9889D2C}" type="sibTrans" cxnId="{D4DE5EE2-F5E5-4BDA-B406-975DA1231D17}">
      <dgm:prSet/>
      <dgm:spPr/>
      <dgm:t>
        <a:bodyPr/>
        <a:lstStyle/>
        <a:p>
          <a:endParaRPr lang="en-US"/>
        </a:p>
      </dgm:t>
    </dgm:pt>
    <dgm:pt modelId="{CE3FC009-CF3C-4E49-89FF-24D35818C2E5}">
      <dgm:prSet/>
      <dgm:spPr/>
      <dgm:t>
        <a:bodyPr/>
        <a:lstStyle/>
        <a:p>
          <a:r>
            <a:rPr lang="en-US" dirty="0" smtClean="0"/>
            <a:t>Internal Audit</a:t>
          </a:r>
          <a:endParaRPr lang="en-US" dirty="0"/>
        </a:p>
      </dgm:t>
    </dgm:pt>
    <dgm:pt modelId="{34A06267-5FFF-4341-A691-11ADA5AF2324}" type="parTrans" cxnId="{F9F23E48-5316-41B8-8E65-A46C9E812DD5}">
      <dgm:prSet/>
      <dgm:spPr/>
      <dgm:t>
        <a:bodyPr/>
        <a:lstStyle/>
        <a:p>
          <a:endParaRPr lang="en-US" dirty="0"/>
        </a:p>
      </dgm:t>
    </dgm:pt>
    <dgm:pt modelId="{DA6C5187-667D-4FFE-A9CE-8421E878FEB5}" type="sibTrans" cxnId="{F9F23E48-5316-41B8-8E65-A46C9E812DD5}">
      <dgm:prSet/>
      <dgm:spPr/>
      <dgm:t>
        <a:bodyPr/>
        <a:lstStyle/>
        <a:p>
          <a:endParaRPr lang="en-US"/>
        </a:p>
      </dgm:t>
    </dgm:pt>
    <dgm:pt modelId="{B17BE241-D996-4ED2-9E62-2B791DCEB4FC}" type="pres">
      <dgm:prSet presAssocID="{C0566913-6ABF-4D8D-AD85-BB0A3EB6C2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936FCA-7532-4A34-9AD2-0535D9C23D38}" type="pres">
      <dgm:prSet presAssocID="{CD805F30-206D-437F-A4C1-B3DC188B5CEC}" presName="hierRoot1" presStyleCnt="0"/>
      <dgm:spPr/>
    </dgm:pt>
    <dgm:pt modelId="{96039048-5740-4724-8BF6-6E34877AF1BD}" type="pres">
      <dgm:prSet presAssocID="{CD805F30-206D-437F-A4C1-B3DC188B5CEC}" presName="composite" presStyleCnt="0"/>
      <dgm:spPr/>
    </dgm:pt>
    <dgm:pt modelId="{16756886-D9BA-405B-86CA-901663C29724}" type="pres">
      <dgm:prSet presAssocID="{CD805F30-206D-437F-A4C1-B3DC188B5CEC}" presName="background" presStyleLbl="node0" presStyleIdx="0" presStyleCnt="1"/>
      <dgm:spPr/>
    </dgm:pt>
    <dgm:pt modelId="{6362715F-E7DF-4F21-ABD4-0F975D14B9C7}" type="pres">
      <dgm:prSet presAssocID="{CD805F30-206D-437F-A4C1-B3DC188B5CEC}" presName="text" presStyleLbl="fgAcc0" presStyleIdx="0" presStyleCnt="1" custScaleX="258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66A89-ADF2-45EB-AC2A-DFD2F049FDCF}" type="pres">
      <dgm:prSet presAssocID="{CD805F30-206D-437F-A4C1-B3DC188B5CEC}" presName="hierChild2" presStyleCnt="0"/>
      <dgm:spPr/>
    </dgm:pt>
    <dgm:pt modelId="{6C4C1463-DB01-47D7-9254-F02CE358CDED}" type="pres">
      <dgm:prSet presAssocID="{5CD6C1F8-C674-4BB7-BFC3-08CFA364417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EC2DB73-C573-43A4-995A-0D6C3DDEB2EC}" type="pres">
      <dgm:prSet presAssocID="{EE212C8D-BEF8-47E2-B549-16D770648DBD}" presName="hierRoot2" presStyleCnt="0"/>
      <dgm:spPr/>
    </dgm:pt>
    <dgm:pt modelId="{0BAAAE99-458C-4BA9-844B-A0E99D3B0293}" type="pres">
      <dgm:prSet presAssocID="{EE212C8D-BEF8-47E2-B549-16D770648DBD}" presName="composite2" presStyleCnt="0"/>
      <dgm:spPr/>
    </dgm:pt>
    <dgm:pt modelId="{19C45852-A127-4715-AA2D-38D4D302723D}" type="pres">
      <dgm:prSet presAssocID="{EE212C8D-BEF8-47E2-B549-16D770648DBD}" presName="background2" presStyleLbl="node2" presStyleIdx="0" presStyleCnt="1"/>
      <dgm:spPr/>
    </dgm:pt>
    <dgm:pt modelId="{819D6DE3-D302-42C3-BE89-DF1CE6478C47}" type="pres">
      <dgm:prSet presAssocID="{EE212C8D-BEF8-47E2-B549-16D770648DBD}" presName="text2" presStyleLbl="fgAcc2" presStyleIdx="0" presStyleCnt="1" custScaleX="183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B6B7E-D9D4-4A45-B20C-5F5EDD13AD14}" type="pres">
      <dgm:prSet presAssocID="{EE212C8D-BEF8-47E2-B549-16D770648DBD}" presName="hierChild3" presStyleCnt="0"/>
      <dgm:spPr/>
    </dgm:pt>
    <dgm:pt modelId="{2482D13F-6B63-4AE3-8CA5-95FA876F1765}" type="pres">
      <dgm:prSet presAssocID="{DA484C92-0E3E-4865-97D1-7CDCAAD9474E}" presName="Name17" presStyleLbl="parChTrans1D3" presStyleIdx="0" presStyleCnt="1"/>
      <dgm:spPr/>
      <dgm:t>
        <a:bodyPr/>
        <a:lstStyle/>
        <a:p>
          <a:endParaRPr lang="en-US"/>
        </a:p>
      </dgm:t>
    </dgm:pt>
    <dgm:pt modelId="{251AC59F-6F7C-4E58-ABAE-29F4CAAE7BE4}" type="pres">
      <dgm:prSet presAssocID="{79B3F3C7-A33F-4937-B85E-8609BAF0FA2F}" presName="hierRoot3" presStyleCnt="0"/>
      <dgm:spPr/>
    </dgm:pt>
    <dgm:pt modelId="{CEFC399A-12DD-4D8F-AE19-B67774404711}" type="pres">
      <dgm:prSet presAssocID="{79B3F3C7-A33F-4937-B85E-8609BAF0FA2F}" presName="composite3" presStyleCnt="0"/>
      <dgm:spPr/>
    </dgm:pt>
    <dgm:pt modelId="{1908B92F-C4AF-4D31-97A2-258D686827F4}" type="pres">
      <dgm:prSet presAssocID="{79B3F3C7-A33F-4937-B85E-8609BAF0FA2F}" presName="background3" presStyleLbl="node3" presStyleIdx="0" presStyleCnt="1"/>
      <dgm:spPr/>
    </dgm:pt>
    <dgm:pt modelId="{E5072DEE-659F-4E29-8F39-EEA938F29A7A}" type="pres">
      <dgm:prSet presAssocID="{79B3F3C7-A33F-4937-B85E-8609BAF0FA2F}" presName="text3" presStyleLbl="fgAcc3" presStyleIdx="0" presStyleCnt="1" custScaleX="157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3E2E51-EC91-49E2-8307-7AEFDA8C4DA6}" type="pres">
      <dgm:prSet presAssocID="{79B3F3C7-A33F-4937-B85E-8609BAF0FA2F}" presName="hierChild4" presStyleCnt="0"/>
      <dgm:spPr/>
    </dgm:pt>
    <dgm:pt modelId="{554A038A-8891-4E71-8DD4-3FB6C377553E}" type="pres">
      <dgm:prSet presAssocID="{97CC5DBF-82C6-4B2B-97FA-3B34292B1309}" presName="Name23" presStyleLbl="parChTrans1D4" presStyleIdx="0" presStyleCnt="6"/>
      <dgm:spPr/>
      <dgm:t>
        <a:bodyPr/>
        <a:lstStyle/>
        <a:p>
          <a:endParaRPr lang="en-US"/>
        </a:p>
      </dgm:t>
    </dgm:pt>
    <dgm:pt modelId="{1225F47E-B167-40FD-9CB1-716FF628C3CC}" type="pres">
      <dgm:prSet presAssocID="{340F861E-0A04-4594-AC71-779A90374C93}" presName="hierRoot4" presStyleCnt="0"/>
      <dgm:spPr/>
    </dgm:pt>
    <dgm:pt modelId="{5E2470F0-8752-4AE8-9EF2-784805C04129}" type="pres">
      <dgm:prSet presAssocID="{340F861E-0A04-4594-AC71-779A90374C93}" presName="composite4" presStyleCnt="0"/>
      <dgm:spPr/>
    </dgm:pt>
    <dgm:pt modelId="{C47C1B83-AA8A-4C38-B5FC-B19EC2233911}" type="pres">
      <dgm:prSet presAssocID="{340F861E-0A04-4594-AC71-779A90374C93}" presName="background4" presStyleLbl="node4" presStyleIdx="0" presStyleCnt="6"/>
      <dgm:spPr/>
    </dgm:pt>
    <dgm:pt modelId="{E70F99A9-CE2A-4B5C-A4E4-B897EA515B42}" type="pres">
      <dgm:prSet presAssocID="{340F861E-0A04-4594-AC71-779A90374C93}" presName="text4" presStyleLbl="fgAcc4" presStyleIdx="0" presStyleCnt="6" custScaleX="154764" custScaleY="112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985CFD-BB73-4E36-A004-D97ED55F0B9D}" type="pres">
      <dgm:prSet presAssocID="{340F861E-0A04-4594-AC71-779A90374C93}" presName="hierChild5" presStyleCnt="0"/>
      <dgm:spPr/>
    </dgm:pt>
    <dgm:pt modelId="{8D34BBC3-0381-43EC-93DC-C5793701DB5B}" type="pres">
      <dgm:prSet presAssocID="{44E8C340-420A-461E-AA0F-76C934152779}" presName="Name23" presStyleLbl="parChTrans1D4" presStyleIdx="1" presStyleCnt="6"/>
      <dgm:spPr/>
      <dgm:t>
        <a:bodyPr/>
        <a:lstStyle/>
        <a:p>
          <a:endParaRPr lang="en-US"/>
        </a:p>
      </dgm:t>
    </dgm:pt>
    <dgm:pt modelId="{25660CD0-0A59-45A6-A2A6-50E7C0A26173}" type="pres">
      <dgm:prSet presAssocID="{DE470C45-A390-43FF-BD8C-3C56002EF090}" presName="hierRoot4" presStyleCnt="0"/>
      <dgm:spPr/>
    </dgm:pt>
    <dgm:pt modelId="{654729B6-884A-4FD1-84C5-97AFBEE665DF}" type="pres">
      <dgm:prSet presAssocID="{DE470C45-A390-43FF-BD8C-3C56002EF090}" presName="composite4" presStyleCnt="0"/>
      <dgm:spPr/>
    </dgm:pt>
    <dgm:pt modelId="{CE7294F4-FE5C-49E4-B41D-2447E9F4AA54}" type="pres">
      <dgm:prSet presAssocID="{DE470C45-A390-43FF-BD8C-3C56002EF090}" presName="background4" presStyleLbl="node4" presStyleIdx="1" presStyleCnt="6"/>
      <dgm:spPr/>
    </dgm:pt>
    <dgm:pt modelId="{CB5D1907-5E50-420D-9934-40C95DC66E78}" type="pres">
      <dgm:prSet presAssocID="{DE470C45-A390-43FF-BD8C-3C56002EF090}" presName="text4" presStyleLbl="fgAcc4" presStyleIdx="1" presStyleCnt="6" custScaleX="134990" custScaleY="114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B27853-4002-4529-A300-6072610E1369}" type="pres">
      <dgm:prSet presAssocID="{DE470C45-A390-43FF-BD8C-3C56002EF090}" presName="hierChild5" presStyleCnt="0"/>
      <dgm:spPr/>
    </dgm:pt>
    <dgm:pt modelId="{384C8919-400F-4914-8DDA-09B33E3A92F7}" type="pres">
      <dgm:prSet presAssocID="{E34BE883-DA43-4EB2-A8CD-F9A581D5A2E4}" presName="Name23" presStyleLbl="parChTrans1D4" presStyleIdx="2" presStyleCnt="6"/>
      <dgm:spPr/>
      <dgm:t>
        <a:bodyPr/>
        <a:lstStyle/>
        <a:p>
          <a:endParaRPr lang="en-US"/>
        </a:p>
      </dgm:t>
    </dgm:pt>
    <dgm:pt modelId="{333E9AF5-9828-4F91-B646-1A10A74C7FFD}" type="pres">
      <dgm:prSet presAssocID="{A72DF30C-F9D5-4F60-B547-B89B61F74588}" presName="hierRoot4" presStyleCnt="0"/>
      <dgm:spPr/>
    </dgm:pt>
    <dgm:pt modelId="{80E6646A-AAB7-40B2-8F85-6E93441AC045}" type="pres">
      <dgm:prSet presAssocID="{A72DF30C-F9D5-4F60-B547-B89B61F74588}" presName="composite4" presStyleCnt="0"/>
      <dgm:spPr/>
    </dgm:pt>
    <dgm:pt modelId="{6A8BABE9-8406-4A8F-928E-BB889B011296}" type="pres">
      <dgm:prSet presAssocID="{A72DF30C-F9D5-4F60-B547-B89B61F74588}" presName="background4" presStyleLbl="node4" presStyleIdx="2" presStyleCnt="6"/>
      <dgm:spPr/>
    </dgm:pt>
    <dgm:pt modelId="{4F99C347-806B-439A-BA45-A4CF6FF1A00A}" type="pres">
      <dgm:prSet presAssocID="{A72DF30C-F9D5-4F60-B547-B89B61F74588}" presName="text4" presStyleLbl="fgAcc4" presStyleIdx="2" presStyleCnt="6" custScaleX="142782" custScaleY="114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7B734-951C-4050-9A9D-BA55666B5C42}" type="pres">
      <dgm:prSet presAssocID="{A72DF30C-F9D5-4F60-B547-B89B61F74588}" presName="hierChild5" presStyleCnt="0"/>
      <dgm:spPr/>
    </dgm:pt>
    <dgm:pt modelId="{8064073B-39B8-42CF-A94C-7C3456877D1C}" type="pres">
      <dgm:prSet presAssocID="{34A06267-5FFF-4341-A691-11ADA5AF2324}" presName="Name23" presStyleLbl="parChTrans1D4" presStyleIdx="3" presStyleCnt="6"/>
      <dgm:spPr/>
      <dgm:t>
        <a:bodyPr/>
        <a:lstStyle/>
        <a:p>
          <a:endParaRPr lang="en-US"/>
        </a:p>
      </dgm:t>
    </dgm:pt>
    <dgm:pt modelId="{1B3670AC-D0B4-4875-B1E8-F04D96B7AF1D}" type="pres">
      <dgm:prSet presAssocID="{CE3FC009-CF3C-4E49-89FF-24D35818C2E5}" presName="hierRoot4" presStyleCnt="0"/>
      <dgm:spPr/>
    </dgm:pt>
    <dgm:pt modelId="{CD92ADB1-45BA-4DEC-A4D6-E4BD6F60B32E}" type="pres">
      <dgm:prSet presAssocID="{CE3FC009-CF3C-4E49-89FF-24D35818C2E5}" presName="composite4" presStyleCnt="0"/>
      <dgm:spPr/>
    </dgm:pt>
    <dgm:pt modelId="{35CD5B9E-BD03-45C3-942B-F761CB9523A4}" type="pres">
      <dgm:prSet presAssocID="{CE3FC009-CF3C-4E49-89FF-24D35818C2E5}" presName="background4" presStyleLbl="node4" presStyleIdx="3" presStyleCnt="6"/>
      <dgm:spPr/>
    </dgm:pt>
    <dgm:pt modelId="{4BFC2975-9B4F-4C9B-AD1B-819B95423918}" type="pres">
      <dgm:prSet presAssocID="{CE3FC009-CF3C-4E49-89FF-24D35818C2E5}" presName="text4" presStyleLbl="fgAcc4" presStyleIdx="3" presStyleCnt="6" custScaleX="88424" custScaleY="52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6B640-4647-4A22-9F21-8FB0ECA1B712}" type="pres">
      <dgm:prSet presAssocID="{CE3FC009-CF3C-4E49-89FF-24D35818C2E5}" presName="hierChild5" presStyleCnt="0"/>
      <dgm:spPr/>
    </dgm:pt>
    <dgm:pt modelId="{99B7370D-E90D-4A59-971D-A1BF684650A8}" type="pres">
      <dgm:prSet presAssocID="{078DD139-4103-417E-A33F-31F4BF9EF24C}" presName="Name23" presStyleLbl="parChTrans1D4" presStyleIdx="4" presStyleCnt="6"/>
      <dgm:spPr/>
      <dgm:t>
        <a:bodyPr/>
        <a:lstStyle/>
        <a:p>
          <a:endParaRPr lang="en-US"/>
        </a:p>
      </dgm:t>
    </dgm:pt>
    <dgm:pt modelId="{5F68ABE5-F0A3-48FC-8A0D-E0238A5F5CEB}" type="pres">
      <dgm:prSet presAssocID="{F606BDCF-53B3-4C82-B295-12854249EC36}" presName="hierRoot4" presStyleCnt="0"/>
      <dgm:spPr/>
    </dgm:pt>
    <dgm:pt modelId="{5C61A997-5358-46FE-837F-3EDB65B342F2}" type="pres">
      <dgm:prSet presAssocID="{F606BDCF-53B3-4C82-B295-12854249EC36}" presName="composite4" presStyleCnt="0"/>
      <dgm:spPr/>
    </dgm:pt>
    <dgm:pt modelId="{515894AE-7B8E-4147-A6C3-D5A428AE5292}" type="pres">
      <dgm:prSet presAssocID="{F606BDCF-53B3-4C82-B295-12854249EC36}" presName="background4" presStyleLbl="node4" presStyleIdx="4" presStyleCnt="6"/>
      <dgm:spPr/>
    </dgm:pt>
    <dgm:pt modelId="{18B9A216-A436-4147-9DB3-BB67BA497E3B}" type="pres">
      <dgm:prSet presAssocID="{F606BDCF-53B3-4C82-B295-12854249EC36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E3B43-0787-4EAA-84B5-289A0C528B02}" type="pres">
      <dgm:prSet presAssocID="{F606BDCF-53B3-4C82-B295-12854249EC36}" presName="hierChild5" presStyleCnt="0"/>
      <dgm:spPr/>
    </dgm:pt>
    <dgm:pt modelId="{4EB54B5E-F14A-4621-BF28-BA408C85614E}" type="pres">
      <dgm:prSet presAssocID="{A3E5D08B-BCE2-4057-B5C9-A1E1066AC5C1}" presName="Name23" presStyleLbl="parChTrans1D4" presStyleIdx="5" presStyleCnt="6"/>
      <dgm:spPr/>
      <dgm:t>
        <a:bodyPr/>
        <a:lstStyle/>
        <a:p>
          <a:endParaRPr lang="en-US"/>
        </a:p>
      </dgm:t>
    </dgm:pt>
    <dgm:pt modelId="{3DF968CE-2539-4681-B9F2-16C80727FCA0}" type="pres">
      <dgm:prSet presAssocID="{4E73FFE4-3318-4AA4-8A55-71AACBBE9F19}" presName="hierRoot4" presStyleCnt="0"/>
      <dgm:spPr/>
    </dgm:pt>
    <dgm:pt modelId="{C773350B-DE0B-486C-A8EC-B55F49CBB3B5}" type="pres">
      <dgm:prSet presAssocID="{4E73FFE4-3318-4AA4-8A55-71AACBBE9F19}" presName="composite4" presStyleCnt="0"/>
      <dgm:spPr/>
    </dgm:pt>
    <dgm:pt modelId="{1E4D4693-3737-4C90-9605-185F72A3AA90}" type="pres">
      <dgm:prSet presAssocID="{4E73FFE4-3318-4AA4-8A55-71AACBBE9F19}" presName="background4" presStyleLbl="node4" presStyleIdx="5" presStyleCnt="6"/>
      <dgm:spPr/>
    </dgm:pt>
    <dgm:pt modelId="{1F227C5D-754D-4DD9-A348-CC72A0807E73}" type="pres">
      <dgm:prSet presAssocID="{4E73FFE4-3318-4AA4-8A55-71AACBBE9F19}" presName="text4" presStyleLbl="fgAcc4" presStyleIdx="5" presStyleCnt="6" custScaleX="256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4E56F-CA48-4B26-AEB1-BE046A50A445}" type="pres">
      <dgm:prSet presAssocID="{4E73FFE4-3318-4AA4-8A55-71AACBBE9F19}" presName="hierChild5" presStyleCnt="0"/>
      <dgm:spPr/>
    </dgm:pt>
  </dgm:ptLst>
  <dgm:cxnLst>
    <dgm:cxn modelId="{A6ABD62B-9159-45C9-A438-42EE7E63D000}" type="presOf" srcId="{5CD6C1F8-C674-4BB7-BFC3-08CFA364417B}" destId="{6C4C1463-DB01-47D7-9254-F02CE358CDED}" srcOrd="0" destOrd="0" presId="urn:microsoft.com/office/officeart/2005/8/layout/hierarchy1"/>
    <dgm:cxn modelId="{E9D19D77-4760-4C24-9D7D-C9BEC2F8AE35}" type="presOf" srcId="{EE212C8D-BEF8-47E2-B549-16D770648DBD}" destId="{819D6DE3-D302-42C3-BE89-DF1CE6478C47}" srcOrd="0" destOrd="0" presId="urn:microsoft.com/office/officeart/2005/8/layout/hierarchy1"/>
    <dgm:cxn modelId="{37559358-61E5-4286-8F43-29CC0CAD0970}" type="presOf" srcId="{44E8C340-420A-461E-AA0F-76C934152779}" destId="{8D34BBC3-0381-43EC-93DC-C5793701DB5B}" srcOrd="0" destOrd="0" presId="urn:microsoft.com/office/officeart/2005/8/layout/hierarchy1"/>
    <dgm:cxn modelId="{715D64A9-26C5-4D89-9E59-3184E55151BB}" srcId="{79B3F3C7-A33F-4937-B85E-8609BAF0FA2F}" destId="{A72DF30C-F9D5-4F60-B547-B89B61F74588}" srcOrd="2" destOrd="0" parTransId="{E34BE883-DA43-4EB2-A8CD-F9A581D5A2E4}" sibTransId="{2D53B36D-8410-437E-ABEF-52D9A98DD8FC}"/>
    <dgm:cxn modelId="{69315EB8-3856-4518-A881-F1D4D1FF3052}" type="presOf" srcId="{79B3F3C7-A33F-4937-B85E-8609BAF0FA2F}" destId="{E5072DEE-659F-4E29-8F39-EEA938F29A7A}" srcOrd="0" destOrd="0" presId="urn:microsoft.com/office/officeart/2005/8/layout/hierarchy1"/>
    <dgm:cxn modelId="{D1D3C802-94CD-4E7D-AC38-081983011DBC}" type="presOf" srcId="{CD805F30-206D-437F-A4C1-B3DC188B5CEC}" destId="{6362715F-E7DF-4F21-ABD4-0F975D14B9C7}" srcOrd="0" destOrd="0" presId="urn:microsoft.com/office/officeart/2005/8/layout/hierarchy1"/>
    <dgm:cxn modelId="{706929C3-1553-4F0F-8459-DBEFAFC4D55B}" type="presOf" srcId="{078DD139-4103-417E-A33F-31F4BF9EF24C}" destId="{99B7370D-E90D-4A59-971D-A1BF684650A8}" srcOrd="0" destOrd="0" presId="urn:microsoft.com/office/officeart/2005/8/layout/hierarchy1"/>
    <dgm:cxn modelId="{D4DE5EE2-F5E5-4BDA-B406-975DA1231D17}" srcId="{F606BDCF-53B3-4C82-B295-12854249EC36}" destId="{4E73FFE4-3318-4AA4-8A55-71AACBBE9F19}" srcOrd="0" destOrd="0" parTransId="{A3E5D08B-BCE2-4057-B5C9-A1E1066AC5C1}" sibTransId="{CFB5E615-6505-4B3A-8774-4FA9F9889D2C}"/>
    <dgm:cxn modelId="{196E403C-5D66-4CB9-89F2-2B4353230CCB}" type="presOf" srcId="{DA484C92-0E3E-4865-97D1-7CDCAAD9474E}" destId="{2482D13F-6B63-4AE3-8CA5-95FA876F1765}" srcOrd="0" destOrd="0" presId="urn:microsoft.com/office/officeart/2005/8/layout/hierarchy1"/>
    <dgm:cxn modelId="{33FD887E-80BF-46E2-97DA-739A55CB858C}" type="presOf" srcId="{A72DF30C-F9D5-4F60-B547-B89B61F74588}" destId="{4F99C347-806B-439A-BA45-A4CF6FF1A00A}" srcOrd="0" destOrd="0" presId="urn:microsoft.com/office/officeart/2005/8/layout/hierarchy1"/>
    <dgm:cxn modelId="{039A32FC-CD3B-4AD0-8F35-C1958937A5D9}" srcId="{C0566913-6ABF-4D8D-AD85-BB0A3EB6C2D1}" destId="{CD805F30-206D-437F-A4C1-B3DC188B5CEC}" srcOrd="0" destOrd="0" parTransId="{F457E4B3-2E47-4D95-A96B-7FA355186D2E}" sibTransId="{096ACACD-0580-49D4-817B-175DCD02765B}"/>
    <dgm:cxn modelId="{530B5749-D6D7-493E-B45A-A5545F5491F5}" type="presOf" srcId="{97CC5DBF-82C6-4B2B-97FA-3B34292B1309}" destId="{554A038A-8891-4E71-8DD4-3FB6C377553E}" srcOrd="0" destOrd="0" presId="urn:microsoft.com/office/officeart/2005/8/layout/hierarchy1"/>
    <dgm:cxn modelId="{F25FEBD4-704B-4128-833C-2AE1149287AC}" srcId="{EE212C8D-BEF8-47E2-B549-16D770648DBD}" destId="{79B3F3C7-A33F-4937-B85E-8609BAF0FA2F}" srcOrd="0" destOrd="0" parTransId="{DA484C92-0E3E-4865-97D1-7CDCAAD9474E}" sibTransId="{2671929A-045D-44FD-8475-B0E5DD3164B7}"/>
    <dgm:cxn modelId="{DFFDF99D-590F-4C46-951B-6C5832316C0D}" type="presOf" srcId="{CE3FC009-CF3C-4E49-89FF-24D35818C2E5}" destId="{4BFC2975-9B4F-4C9B-AD1B-819B95423918}" srcOrd="0" destOrd="0" presId="urn:microsoft.com/office/officeart/2005/8/layout/hierarchy1"/>
    <dgm:cxn modelId="{AB9E7533-EB97-43E8-9B3B-01687D393573}" type="presOf" srcId="{4E73FFE4-3318-4AA4-8A55-71AACBBE9F19}" destId="{1F227C5D-754D-4DD9-A348-CC72A0807E73}" srcOrd="0" destOrd="0" presId="urn:microsoft.com/office/officeart/2005/8/layout/hierarchy1"/>
    <dgm:cxn modelId="{F9F23E48-5316-41B8-8E65-A46C9E812DD5}" srcId="{A72DF30C-F9D5-4F60-B547-B89B61F74588}" destId="{CE3FC009-CF3C-4E49-89FF-24D35818C2E5}" srcOrd="0" destOrd="0" parTransId="{34A06267-5FFF-4341-A691-11ADA5AF2324}" sibTransId="{DA6C5187-667D-4FFE-A9CE-8421E878FEB5}"/>
    <dgm:cxn modelId="{A58B821B-07AC-49B4-85D2-5C6623AE1BB2}" srcId="{79B3F3C7-A33F-4937-B85E-8609BAF0FA2F}" destId="{340F861E-0A04-4594-AC71-779A90374C93}" srcOrd="0" destOrd="0" parTransId="{97CC5DBF-82C6-4B2B-97FA-3B34292B1309}" sibTransId="{24D85B9D-6964-4181-A38C-BA0FE8AC18AF}"/>
    <dgm:cxn modelId="{4978855D-3314-4E13-9048-E5F88A78C41F}" srcId="{CD805F30-206D-437F-A4C1-B3DC188B5CEC}" destId="{EE212C8D-BEF8-47E2-B549-16D770648DBD}" srcOrd="0" destOrd="0" parTransId="{5CD6C1F8-C674-4BB7-BFC3-08CFA364417B}" sibTransId="{37D92065-CFC6-4E6B-9A60-6D149CDA3C51}"/>
    <dgm:cxn modelId="{C34EC923-34F8-4F03-8F24-CA73A02BEA71}" type="presOf" srcId="{F606BDCF-53B3-4C82-B295-12854249EC36}" destId="{18B9A216-A436-4147-9DB3-BB67BA497E3B}" srcOrd="0" destOrd="0" presId="urn:microsoft.com/office/officeart/2005/8/layout/hierarchy1"/>
    <dgm:cxn modelId="{EF52FF4E-E697-499E-A2CD-83D6A2DD949C}" type="presOf" srcId="{C0566913-6ABF-4D8D-AD85-BB0A3EB6C2D1}" destId="{B17BE241-D996-4ED2-9E62-2B791DCEB4FC}" srcOrd="0" destOrd="0" presId="urn:microsoft.com/office/officeart/2005/8/layout/hierarchy1"/>
    <dgm:cxn modelId="{A303C928-106D-4C95-92F6-24B6C47124B8}" type="presOf" srcId="{A3E5D08B-BCE2-4057-B5C9-A1E1066AC5C1}" destId="{4EB54B5E-F14A-4621-BF28-BA408C85614E}" srcOrd="0" destOrd="0" presId="urn:microsoft.com/office/officeart/2005/8/layout/hierarchy1"/>
    <dgm:cxn modelId="{FD141330-221B-4D21-99A5-FD12299F5884}" srcId="{79B3F3C7-A33F-4937-B85E-8609BAF0FA2F}" destId="{F606BDCF-53B3-4C82-B295-12854249EC36}" srcOrd="3" destOrd="0" parTransId="{078DD139-4103-417E-A33F-31F4BF9EF24C}" sibTransId="{A0383F87-8159-4938-A2E0-8FB990A16620}"/>
    <dgm:cxn modelId="{2291F111-754E-42B8-9974-A330240FC0F9}" srcId="{79B3F3C7-A33F-4937-B85E-8609BAF0FA2F}" destId="{DE470C45-A390-43FF-BD8C-3C56002EF090}" srcOrd="1" destOrd="0" parTransId="{44E8C340-420A-461E-AA0F-76C934152779}" sibTransId="{1729CBF5-6418-40AE-86C9-1BEAC3B6D491}"/>
    <dgm:cxn modelId="{8E9AAE21-C554-4C70-9F74-CA72FEF4C5EA}" type="presOf" srcId="{340F861E-0A04-4594-AC71-779A90374C93}" destId="{E70F99A9-CE2A-4B5C-A4E4-B897EA515B42}" srcOrd="0" destOrd="0" presId="urn:microsoft.com/office/officeart/2005/8/layout/hierarchy1"/>
    <dgm:cxn modelId="{D20D8098-DA24-4CAF-8ABA-D32774805451}" type="presOf" srcId="{34A06267-5FFF-4341-A691-11ADA5AF2324}" destId="{8064073B-39B8-42CF-A94C-7C3456877D1C}" srcOrd="0" destOrd="0" presId="urn:microsoft.com/office/officeart/2005/8/layout/hierarchy1"/>
    <dgm:cxn modelId="{A66E4647-FD4C-4243-9381-4ACCA2FD9F0A}" type="presOf" srcId="{DE470C45-A390-43FF-BD8C-3C56002EF090}" destId="{CB5D1907-5E50-420D-9934-40C95DC66E78}" srcOrd="0" destOrd="0" presId="urn:microsoft.com/office/officeart/2005/8/layout/hierarchy1"/>
    <dgm:cxn modelId="{C6CF63BA-45A4-492F-A902-B150488F912C}" type="presOf" srcId="{E34BE883-DA43-4EB2-A8CD-F9A581D5A2E4}" destId="{384C8919-400F-4914-8DDA-09B33E3A92F7}" srcOrd="0" destOrd="0" presId="urn:microsoft.com/office/officeart/2005/8/layout/hierarchy1"/>
    <dgm:cxn modelId="{28F94614-80C7-486F-8717-40AC23881131}" type="presParOf" srcId="{B17BE241-D996-4ED2-9E62-2B791DCEB4FC}" destId="{86936FCA-7532-4A34-9AD2-0535D9C23D38}" srcOrd="0" destOrd="0" presId="urn:microsoft.com/office/officeart/2005/8/layout/hierarchy1"/>
    <dgm:cxn modelId="{C50EACBB-4266-4B5F-8C74-FA0F8B8A6A15}" type="presParOf" srcId="{86936FCA-7532-4A34-9AD2-0535D9C23D38}" destId="{96039048-5740-4724-8BF6-6E34877AF1BD}" srcOrd="0" destOrd="0" presId="urn:microsoft.com/office/officeart/2005/8/layout/hierarchy1"/>
    <dgm:cxn modelId="{022E1684-9F75-48A7-A4DB-30CFB648DF06}" type="presParOf" srcId="{96039048-5740-4724-8BF6-6E34877AF1BD}" destId="{16756886-D9BA-405B-86CA-901663C29724}" srcOrd="0" destOrd="0" presId="urn:microsoft.com/office/officeart/2005/8/layout/hierarchy1"/>
    <dgm:cxn modelId="{CAE5EE58-266E-43D6-9136-A6D279D3B64E}" type="presParOf" srcId="{96039048-5740-4724-8BF6-6E34877AF1BD}" destId="{6362715F-E7DF-4F21-ABD4-0F975D14B9C7}" srcOrd="1" destOrd="0" presId="urn:microsoft.com/office/officeart/2005/8/layout/hierarchy1"/>
    <dgm:cxn modelId="{77D5AF24-DD55-496B-9F19-22275BB4F809}" type="presParOf" srcId="{86936FCA-7532-4A34-9AD2-0535D9C23D38}" destId="{A1066A89-ADF2-45EB-AC2A-DFD2F049FDCF}" srcOrd="1" destOrd="0" presId="urn:microsoft.com/office/officeart/2005/8/layout/hierarchy1"/>
    <dgm:cxn modelId="{65A0CF3F-24C6-4BFC-9E64-2BA3C727B1A3}" type="presParOf" srcId="{A1066A89-ADF2-45EB-AC2A-DFD2F049FDCF}" destId="{6C4C1463-DB01-47D7-9254-F02CE358CDED}" srcOrd="0" destOrd="0" presId="urn:microsoft.com/office/officeart/2005/8/layout/hierarchy1"/>
    <dgm:cxn modelId="{78C52E68-F724-4E68-B5E2-3AA02CB22C46}" type="presParOf" srcId="{A1066A89-ADF2-45EB-AC2A-DFD2F049FDCF}" destId="{0EC2DB73-C573-43A4-995A-0D6C3DDEB2EC}" srcOrd="1" destOrd="0" presId="urn:microsoft.com/office/officeart/2005/8/layout/hierarchy1"/>
    <dgm:cxn modelId="{F27BE828-1F9E-47E1-BC37-F49C45F97D09}" type="presParOf" srcId="{0EC2DB73-C573-43A4-995A-0D6C3DDEB2EC}" destId="{0BAAAE99-458C-4BA9-844B-A0E99D3B0293}" srcOrd="0" destOrd="0" presId="urn:microsoft.com/office/officeart/2005/8/layout/hierarchy1"/>
    <dgm:cxn modelId="{3BE3B6BA-92DB-4E1E-924B-0F524FAB1E83}" type="presParOf" srcId="{0BAAAE99-458C-4BA9-844B-A0E99D3B0293}" destId="{19C45852-A127-4715-AA2D-38D4D302723D}" srcOrd="0" destOrd="0" presId="urn:microsoft.com/office/officeart/2005/8/layout/hierarchy1"/>
    <dgm:cxn modelId="{7118DCE8-DBEE-4A19-ACDF-4A1A1F94DCF8}" type="presParOf" srcId="{0BAAAE99-458C-4BA9-844B-A0E99D3B0293}" destId="{819D6DE3-D302-42C3-BE89-DF1CE6478C47}" srcOrd="1" destOrd="0" presId="urn:microsoft.com/office/officeart/2005/8/layout/hierarchy1"/>
    <dgm:cxn modelId="{20714A25-650E-4D40-A31F-B3730EA30AF3}" type="presParOf" srcId="{0EC2DB73-C573-43A4-995A-0D6C3DDEB2EC}" destId="{A5CB6B7E-D9D4-4A45-B20C-5F5EDD13AD14}" srcOrd="1" destOrd="0" presId="urn:microsoft.com/office/officeart/2005/8/layout/hierarchy1"/>
    <dgm:cxn modelId="{E4D8EFC1-385E-4C26-A83D-12D19768B667}" type="presParOf" srcId="{A5CB6B7E-D9D4-4A45-B20C-5F5EDD13AD14}" destId="{2482D13F-6B63-4AE3-8CA5-95FA876F1765}" srcOrd="0" destOrd="0" presId="urn:microsoft.com/office/officeart/2005/8/layout/hierarchy1"/>
    <dgm:cxn modelId="{939BA1DD-70DE-4078-BC9A-AE61F0FD0902}" type="presParOf" srcId="{A5CB6B7E-D9D4-4A45-B20C-5F5EDD13AD14}" destId="{251AC59F-6F7C-4E58-ABAE-29F4CAAE7BE4}" srcOrd="1" destOrd="0" presId="urn:microsoft.com/office/officeart/2005/8/layout/hierarchy1"/>
    <dgm:cxn modelId="{A2445B62-E8DE-41D7-B33E-596EF488766E}" type="presParOf" srcId="{251AC59F-6F7C-4E58-ABAE-29F4CAAE7BE4}" destId="{CEFC399A-12DD-4D8F-AE19-B67774404711}" srcOrd="0" destOrd="0" presId="urn:microsoft.com/office/officeart/2005/8/layout/hierarchy1"/>
    <dgm:cxn modelId="{D6EF7C7B-F756-4870-A9A1-2BF9A0D0E6A0}" type="presParOf" srcId="{CEFC399A-12DD-4D8F-AE19-B67774404711}" destId="{1908B92F-C4AF-4D31-97A2-258D686827F4}" srcOrd="0" destOrd="0" presId="urn:microsoft.com/office/officeart/2005/8/layout/hierarchy1"/>
    <dgm:cxn modelId="{453074FA-1621-4F5A-9E15-EC000D87FC0E}" type="presParOf" srcId="{CEFC399A-12DD-4D8F-AE19-B67774404711}" destId="{E5072DEE-659F-4E29-8F39-EEA938F29A7A}" srcOrd="1" destOrd="0" presId="urn:microsoft.com/office/officeart/2005/8/layout/hierarchy1"/>
    <dgm:cxn modelId="{F0681CEB-D6BC-46C4-A9DF-549085DE2715}" type="presParOf" srcId="{251AC59F-6F7C-4E58-ABAE-29F4CAAE7BE4}" destId="{FB3E2E51-EC91-49E2-8307-7AEFDA8C4DA6}" srcOrd="1" destOrd="0" presId="urn:microsoft.com/office/officeart/2005/8/layout/hierarchy1"/>
    <dgm:cxn modelId="{668FF5A8-BC1B-42D8-A978-27C11B7D3CAC}" type="presParOf" srcId="{FB3E2E51-EC91-49E2-8307-7AEFDA8C4DA6}" destId="{554A038A-8891-4E71-8DD4-3FB6C377553E}" srcOrd="0" destOrd="0" presId="urn:microsoft.com/office/officeart/2005/8/layout/hierarchy1"/>
    <dgm:cxn modelId="{D3172A3E-E452-469E-88F6-97BE913F181A}" type="presParOf" srcId="{FB3E2E51-EC91-49E2-8307-7AEFDA8C4DA6}" destId="{1225F47E-B167-40FD-9CB1-716FF628C3CC}" srcOrd="1" destOrd="0" presId="urn:microsoft.com/office/officeart/2005/8/layout/hierarchy1"/>
    <dgm:cxn modelId="{82E4B3FA-F2BF-4EAA-88E4-4D04720B41AC}" type="presParOf" srcId="{1225F47E-B167-40FD-9CB1-716FF628C3CC}" destId="{5E2470F0-8752-4AE8-9EF2-784805C04129}" srcOrd="0" destOrd="0" presId="urn:microsoft.com/office/officeart/2005/8/layout/hierarchy1"/>
    <dgm:cxn modelId="{0A2DCEBF-44FF-4E65-B776-73025CD9D132}" type="presParOf" srcId="{5E2470F0-8752-4AE8-9EF2-784805C04129}" destId="{C47C1B83-AA8A-4C38-B5FC-B19EC2233911}" srcOrd="0" destOrd="0" presId="urn:microsoft.com/office/officeart/2005/8/layout/hierarchy1"/>
    <dgm:cxn modelId="{02730005-01B1-4FF9-9080-528851602C9F}" type="presParOf" srcId="{5E2470F0-8752-4AE8-9EF2-784805C04129}" destId="{E70F99A9-CE2A-4B5C-A4E4-B897EA515B42}" srcOrd="1" destOrd="0" presId="urn:microsoft.com/office/officeart/2005/8/layout/hierarchy1"/>
    <dgm:cxn modelId="{DB864FD8-89D4-404E-8E16-14DB0621FE2B}" type="presParOf" srcId="{1225F47E-B167-40FD-9CB1-716FF628C3CC}" destId="{DA985CFD-BB73-4E36-A004-D97ED55F0B9D}" srcOrd="1" destOrd="0" presId="urn:microsoft.com/office/officeart/2005/8/layout/hierarchy1"/>
    <dgm:cxn modelId="{88D80E08-DA56-4802-B65B-32B2E2C40381}" type="presParOf" srcId="{FB3E2E51-EC91-49E2-8307-7AEFDA8C4DA6}" destId="{8D34BBC3-0381-43EC-93DC-C5793701DB5B}" srcOrd="2" destOrd="0" presId="urn:microsoft.com/office/officeart/2005/8/layout/hierarchy1"/>
    <dgm:cxn modelId="{4D765706-4E21-4713-ABC4-813E31CDEF00}" type="presParOf" srcId="{FB3E2E51-EC91-49E2-8307-7AEFDA8C4DA6}" destId="{25660CD0-0A59-45A6-A2A6-50E7C0A26173}" srcOrd="3" destOrd="0" presId="urn:microsoft.com/office/officeart/2005/8/layout/hierarchy1"/>
    <dgm:cxn modelId="{3D5922FC-F461-470C-8C86-79507454204B}" type="presParOf" srcId="{25660CD0-0A59-45A6-A2A6-50E7C0A26173}" destId="{654729B6-884A-4FD1-84C5-97AFBEE665DF}" srcOrd="0" destOrd="0" presId="urn:microsoft.com/office/officeart/2005/8/layout/hierarchy1"/>
    <dgm:cxn modelId="{97F2B7C4-8DE7-44E6-98AE-37399AF2968C}" type="presParOf" srcId="{654729B6-884A-4FD1-84C5-97AFBEE665DF}" destId="{CE7294F4-FE5C-49E4-B41D-2447E9F4AA54}" srcOrd="0" destOrd="0" presId="urn:microsoft.com/office/officeart/2005/8/layout/hierarchy1"/>
    <dgm:cxn modelId="{B6174A79-34D8-4019-9311-DBAF5F65FE58}" type="presParOf" srcId="{654729B6-884A-4FD1-84C5-97AFBEE665DF}" destId="{CB5D1907-5E50-420D-9934-40C95DC66E78}" srcOrd="1" destOrd="0" presId="urn:microsoft.com/office/officeart/2005/8/layout/hierarchy1"/>
    <dgm:cxn modelId="{9EF84D87-0448-40B1-A325-752EE6AA5EFF}" type="presParOf" srcId="{25660CD0-0A59-45A6-A2A6-50E7C0A26173}" destId="{97B27853-4002-4529-A300-6072610E1369}" srcOrd="1" destOrd="0" presId="urn:microsoft.com/office/officeart/2005/8/layout/hierarchy1"/>
    <dgm:cxn modelId="{982391AB-F3EE-4274-BE3A-4C296D250BFB}" type="presParOf" srcId="{FB3E2E51-EC91-49E2-8307-7AEFDA8C4DA6}" destId="{384C8919-400F-4914-8DDA-09B33E3A92F7}" srcOrd="4" destOrd="0" presId="urn:microsoft.com/office/officeart/2005/8/layout/hierarchy1"/>
    <dgm:cxn modelId="{AFA98B03-983C-4629-9672-3D056A988CD8}" type="presParOf" srcId="{FB3E2E51-EC91-49E2-8307-7AEFDA8C4DA6}" destId="{333E9AF5-9828-4F91-B646-1A10A74C7FFD}" srcOrd="5" destOrd="0" presId="urn:microsoft.com/office/officeart/2005/8/layout/hierarchy1"/>
    <dgm:cxn modelId="{10A6A432-E773-498D-A489-08B9542A1A58}" type="presParOf" srcId="{333E9AF5-9828-4F91-B646-1A10A74C7FFD}" destId="{80E6646A-AAB7-40B2-8F85-6E93441AC045}" srcOrd="0" destOrd="0" presId="urn:microsoft.com/office/officeart/2005/8/layout/hierarchy1"/>
    <dgm:cxn modelId="{9FC238EE-ED02-4AF1-83C9-47BFEE555F7F}" type="presParOf" srcId="{80E6646A-AAB7-40B2-8F85-6E93441AC045}" destId="{6A8BABE9-8406-4A8F-928E-BB889B011296}" srcOrd="0" destOrd="0" presId="urn:microsoft.com/office/officeart/2005/8/layout/hierarchy1"/>
    <dgm:cxn modelId="{458820D0-571F-40BB-891B-5247ED29E5E9}" type="presParOf" srcId="{80E6646A-AAB7-40B2-8F85-6E93441AC045}" destId="{4F99C347-806B-439A-BA45-A4CF6FF1A00A}" srcOrd="1" destOrd="0" presId="urn:microsoft.com/office/officeart/2005/8/layout/hierarchy1"/>
    <dgm:cxn modelId="{FA51AE3F-3805-46F4-A286-724868F950CC}" type="presParOf" srcId="{333E9AF5-9828-4F91-B646-1A10A74C7FFD}" destId="{08A7B734-951C-4050-9A9D-BA55666B5C42}" srcOrd="1" destOrd="0" presId="urn:microsoft.com/office/officeart/2005/8/layout/hierarchy1"/>
    <dgm:cxn modelId="{6621DB70-5B45-4C4B-A22A-239076D7DC89}" type="presParOf" srcId="{08A7B734-951C-4050-9A9D-BA55666B5C42}" destId="{8064073B-39B8-42CF-A94C-7C3456877D1C}" srcOrd="0" destOrd="0" presId="urn:microsoft.com/office/officeart/2005/8/layout/hierarchy1"/>
    <dgm:cxn modelId="{59C9AAE5-2FF1-40E0-A00F-89018227AC36}" type="presParOf" srcId="{08A7B734-951C-4050-9A9D-BA55666B5C42}" destId="{1B3670AC-D0B4-4875-B1E8-F04D96B7AF1D}" srcOrd="1" destOrd="0" presId="urn:microsoft.com/office/officeart/2005/8/layout/hierarchy1"/>
    <dgm:cxn modelId="{44B7674E-4A80-4413-9503-732D4DB3AEE6}" type="presParOf" srcId="{1B3670AC-D0B4-4875-B1E8-F04D96B7AF1D}" destId="{CD92ADB1-45BA-4DEC-A4D6-E4BD6F60B32E}" srcOrd="0" destOrd="0" presId="urn:microsoft.com/office/officeart/2005/8/layout/hierarchy1"/>
    <dgm:cxn modelId="{775D7E63-85FB-468F-9B43-57D9FDEDE006}" type="presParOf" srcId="{CD92ADB1-45BA-4DEC-A4D6-E4BD6F60B32E}" destId="{35CD5B9E-BD03-45C3-942B-F761CB9523A4}" srcOrd="0" destOrd="0" presId="urn:microsoft.com/office/officeart/2005/8/layout/hierarchy1"/>
    <dgm:cxn modelId="{D543669E-682D-452E-AAEE-1F62512376D1}" type="presParOf" srcId="{CD92ADB1-45BA-4DEC-A4D6-E4BD6F60B32E}" destId="{4BFC2975-9B4F-4C9B-AD1B-819B95423918}" srcOrd="1" destOrd="0" presId="urn:microsoft.com/office/officeart/2005/8/layout/hierarchy1"/>
    <dgm:cxn modelId="{B833910A-26F4-4818-9FF3-45E273D0C87E}" type="presParOf" srcId="{1B3670AC-D0B4-4875-B1E8-F04D96B7AF1D}" destId="{A806B640-4647-4A22-9F21-8FB0ECA1B712}" srcOrd="1" destOrd="0" presId="urn:microsoft.com/office/officeart/2005/8/layout/hierarchy1"/>
    <dgm:cxn modelId="{D6D20E74-8BEE-4D66-9855-F960EF2C3A2D}" type="presParOf" srcId="{FB3E2E51-EC91-49E2-8307-7AEFDA8C4DA6}" destId="{99B7370D-E90D-4A59-971D-A1BF684650A8}" srcOrd="6" destOrd="0" presId="urn:microsoft.com/office/officeart/2005/8/layout/hierarchy1"/>
    <dgm:cxn modelId="{357903E0-BEFA-4437-8C5C-44C34ACF3516}" type="presParOf" srcId="{FB3E2E51-EC91-49E2-8307-7AEFDA8C4DA6}" destId="{5F68ABE5-F0A3-48FC-8A0D-E0238A5F5CEB}" srcOrd="7" destOrd="0" presId="urn:microsoft.com/office/officeart/2005/8/layout/hierarchy1"/>
    <dgm:cxn modelId="{BDC893F1-85DB-46E7-8033-A9437D91A217}" type="presParOf" srcId="{5F68ABE5-F0A3-48FC-8A0D-E0238A5F5CEB}" destId="{5C61A997-5358-46FE-837F-3EDB65B342F2}" srcOrd="0" destOrd="0" presId="urn:microsoft.com/office/officeart/2005/8/layout/hierarchy1"/>
    <dgm:cxn modelId="{DF1E7746-3DB7-4666-B3CB-31A0E2E518E1}" type="presParOf" srcId="{5C61A997-5358-46FE-837F-3EDB65B342F2}" destId="{515894AE-7B8E-4147-A6C3-D5A428AE5292}" srcOrd="0" destOrd="0" presId="urn:microsoft.com/office/officeart/2005/8/layout/hierarchy1"/>
    <dgm:cxn modelId="{1A29D562-E553-4EBA-AB46-20082787A784}" type="presParOf" srcId="{5C61A997-5358-46FE-837F-3EDB65B342F2}" destId="{18B9A216-A436-4147-9DB3-BB67BA497E3B}" srcOrd="1" destOrd="0" presId="urn:microsoft.com/office/officeart/2005/8/layout/hierarchy1"/>
    <dgm:cxn modelId="{871786F4-E5FA-42A1-B50E-9624731BBD16}" type="presParOf" srcId="{5F68ABE5-F0A3-48FC-8A0D-E0238A5F5CEB}" destId="{D26E3B43-0787-4EAA-84B5-289A0C528B02}" srcOrd="1" destOrd="0" presId="urn:microsoft.com/office/officeart/2005/8/layout/hierarchy1"/>
    <dgm:cxn modelId="{87EC2ABC-01CA-4BA7-935B-D72D3744A735}" type="presParOf" srcId="{D26E3B43-0787-4EAA-84B5-289A0C528B02}" destId="{4EB54B5E-F14A-4621-BF28-BA408C85614E}" srcOrd="0" destOrd="0" presId="urn:microsoft.com/office/officeart/2005/8/layout/hierarchy1"/>
    <dgm:cxn modelId="{FDD444A1-C6F5-46EF-83C2-663C877BC859}" type="presParOf" srcId="{D26E3B43-0787-4EAA-84B5-289A0C528B02}" destId="{3DF968CE-2539-4681-B9F2-16C80727FCA0}" srcOrd="1" destOrd="0" presId="urn:microsoft.com/office/officeart/2005/8/layout/hierarchy1"/>
    <dgm:cxn modelId="{59AE00DC-7EB6-487B-A113-8FCCD72718E1}" type="presParOf" srcId="{3DF968CE-2539-4681-B9F2-16C80727FCA0}" destId="{C773350B-DE0B-486C-A8EC-B55F49CBB3B5}" srcOrd="0" destOrd="0" presId="urn:microsoft.com/office/officeart/2005/8/layout/hierarchy1"/>
    <dgm:cxn modelId="{E09EED9A-7DF2-4C14-AD5A-18B5EB2BDEB3}" type="presParOf" srcId="{C773350B-DE0B-486C-A8EC-B55F49CBB3B5}" destId="{1E4D4693-3737-4C90-9605-185F72A3AA90}" srcOrd="0" destOrd="0" presId="urn:microsoft.com/office/officeart/2005/8/layout/hierarchy1"/>
    <dgm:cxn modelId="{51B11141-8324-4694-BF4F-0E597609AA3D}" type="presParOf" srcId="{C773350B-DE0B-486C-A8EC-B55F49CBB3B5}" destId="{1F227C5D-754D-4DD9-A348-CC72A0807E73}" srcOrd="1" destOrd="0" presId="urn:microsoft.com/office/officeart/2005/8/layout/hierarchy1"/>
    <dgm:cxn modelId="{C11852FD-E164-437D-B3AD-7CB1CC9FD2EF}" type="presParOf" srcId="{3DF968CE-2539-4681-B9F2-16C80727FCA0}" destId="{DCD4E56F-CA48-4B26-AEB1-BE046A50A4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dirty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dirty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8324" y="8801100"/>
            <a:ext cx="40036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dirty="0">
                <a:solidFill>
                  <a:srgbClr val="000000"/>
                </a:solidFill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John F. Levy </a:t>
            </a:r>
            <a:r>
              <a:rPr lang="en-US" dirty="0">
                <a:sym typeface="Symbol" pitchFamily="18" charset="2"/>
              </a:rPr>
              <a:t></a:t>
            </a:r>
            <a:r>
              <a:rPr lang="en-US" dirty="0"/>
              <a:t> </a:t>
            </a:r>
            <a:r>
              <a:rPr lang="en-US" dirty="0" smtClean="0"/>
              <a:t>2010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dirty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dirty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dirty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2F367A4-E9DB-4EFE-9C1D-3ADE7E485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7D916-33B0-4EA7-A120-D28180030C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7BEDA-9F27-481F-8321-38DB2C96DBA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7FF97-8720-4EB0-9E64-30D2A5590E6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8E0E6-14CC-44FE-A735-C022BA47D22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B0267-3B2E-488B-AAFD-D1A2EEA54E4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8CB6B-3024-493A-BE7A-5EF502A09BB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D2BE4-CA62-4D00-85C1-C772A97BC2A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89F7B-7A00-4B5B-A45F-820D74D3675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68C60-391E-42D4-B9D7-24061A88A8A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 looks like Carl Weathers when he played “Apollo Creed” in Rocky!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4AADB-BD69-4F16-89BB-91A7087B881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F714A-A797-46D9-BFA5-19CE38C677D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C7496-67F1-4CAE-9857-C06AD11604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68F36-554E-4D7C-842E-C77BA9167B5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6FFDC-C648-4D2C-B8A5-1D87AEACD12C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7592F-AD43-4BDF-915E-204D7DEE007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0DE2-D859-4CBE-AF62-04FA1C2BBDB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D146A-1730-4E51-98E5-4A6949C3FF8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97C02-9105-4CA7-9028-A61902CF5D0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B75F4-3E4A-451F-8986-0417362BADD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FAD5F-4EC3-491B-9005-476F678804C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F85B7-4E1B-4582-BF93-5CCF9A4B526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A2276-CC53-4270-AA6C-F62EF39F4E0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788E9-9A3C-4B46-9895-3F458DD9920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EAE70-E814-4BD9-9CCE-795CACB6969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F8005-5D83-49B3-B599-B1D24AD6484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5A53B-8ED6-44A3-AE8A-9A5E7A0074C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2137D-90BB-4E94-B10D-38424977D1C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BD912-BAA6-4D59-86D4-2963135E0BC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0ABEC-DF9F-4D1C-B9EC-021F74658F7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2CF75-2969-4038-A614-DE3577CE40A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DA2EF-4695-42E6-923B-7265061C99C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9985F-F657-44DE-B29B-973433CC4EA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5E02C-3991-4827-803B-F98C74FDA8C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C335C-33F2-4D00-A65E-0038BF3DCF3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74132-57FE-482B-8474-5DF6638EB7ED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68110-D803-4CEC-8713-79EA8423C23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01696-1E46-4564-A2B6-5C48BA31A25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990F1-5722-4E44-95C9-71C4D788EB2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2890D-9A05-4DF1-9072-D89C5B73FE1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74035-2179-4B89-8C43-72E9E28A9F83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BADDD-2A5F-4E7C-B621-AD9EBCB4960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940F-D9A2-4CA6-B9D7-99106114A808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8C796-2E11-4D5E-A1F4-6C9FB1B50AD0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451CA-BF00-4F32-B3FC-0D14C9AB005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74503-E383-45E5-BA00-3AC664F950F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C5457-DD6E-4D6C-A98A-89D74F26A38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79FDB-82D0-4A2D-96AE-5D01B2EE7F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3525C-CEC4-4BC5-A124-29552BCEA66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CF1A-7403-4409-B257-746A627A084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BF8A7-9700-467A-8E8B-A6333348205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1847"/>
            </a:gs>
            <a:gs pos="5000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9"/>
          <p:cNvSpPr>
            <a:spLocks/>
          </p:cNvSpPr>
          <p:nvPr/>
        </p:nvSpPr>
        <p:spPr bwMode="gray">
          <a:xfrm flipH="1" flipV="1">
            <a:off x="-25400" y="76200"/>
            <a:ext cx="9169400" cy="533400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pic>
        <p:nvPicPr>
          <p:cNvPr id="4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05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Freeform 16"/>
          <p:cNvSpPr>
            <a:spLocks/>
          </p:cNvSpPr>
          <p:nvPr/>
        </p:nvSpPr>
        <p:spPr bwMode="gray">
          <a:xfrm flipH="1" flipV="1">
            <a:off x="-25400" y="-11113"/>
            <a:ext cx="9169400" cy="533401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6" name="Freeform 19"/>
          <p:cNvSpPr>
            <a:spLocks/>
          </p:cNvSpPr>
          <p:nvPr/>
        </p:nvSpPr>
        <p:spPr bwMode="gray">
          <a:xfrm>
            <a:off x="0" y="5562600"/>
            <a:ext cx="9123363" cy="1295400"/>
          </a:xfrm>
          <a:custGeom>
            <a:avLst/>
            <a:gdLst/>
            <a:ahLst/>
            <a:cxnLst>
              <a:cxn ang="0">
                <a:pos x="4066" y="493"/>
              </a:cxn>
              <a:cxn ang="0">
                <a:pos x="0" y="0"/>
              </a:cxn>
              <a:cxn ang="0">
                <a:pos x="0" y="588"/>
              </a:cxn>
              <a:cxn ang="0">
                <a:pos x="5747" y="586"/>
              </a:cxn>
              <a:cxn ang="0">
                <a:pos x="4066" y="493"/>
              </a:cxn>
            </a:cxnLst>
            <a:rect l="0" t="0" r="r" b="b"/>
            <a:pathLst>
              <a:path w="5747" h="588">
                <a:moveTo>
                  <a:pt x="4066" y="493"/>
                </a:moveTo>
                <a:cubicBezTo>
                  <a:pt x="3084" y="477"/>
                  <a:pt x="1599" y="381"/>
                  <a:pt x="0" y="0"/>
                </a:cubicBezTo>
                <a:lnTo>
                  <a:pt x="0" y="588"/>
                </a:lnTo>
                <a:lnTo>
                  <a:pt x="5747" y="586"/>
                </a:lnTo>
                <a:lnTo>
                  <a:pt x="4066" y="493"/>
                </a:lnTo>
                <a:close/>
              </a:path>
            </a:pathLst>
          </a:custGeom>
          <a:gradFill rotWithShape="1">
            <a:gsLst>
              <a:gs pos="0">
                <a:srgbClr val="000099">
                  <a:gamma/>
                  <a:shade val="46275"/>
                  <a:invGamma/>
                </a:srgbClr>
              </a:gs>
              <a:gs pos="5000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23622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Freeform 33"/>
          <p:cNvSpPr>
            <a:spLocks/>
          </p:cNvSpPr>
          <p:nvPr/>
        </p:nvSpPr>
        <p:spPr bwMode="gray">
          <a:xfrm flipH="1">
            <a:off x="19050" y="5943600"/>
            <a:ext cx="9124950" cy="914400"/>
          </a:xfrm>
          <a:custGeom>
            <a:avLst/>
            <a:gdLst/>
            <a:ahLst/>
            <a:cxnLst>
              <a:cxn ang="0">
                <a:pos x="4066" y="493"/>
              </a:cxn>
              <a:cxn ang="0">
                <a:pos x="0" y="0"/>
              </a:cxn>
              <a:cxn ang="0">
                <a:pos x="0" y="588"/>
              </a:cxn>
              <a:cxn ang="0">
                <a:pos x="5747" y="586"/>
              </a:cxn>
              <a:cxn ang="0">
                <a:pos x="4066" y="493"/>
              </a:cxn>
            </a:cxnLst>
            <a:rect l="0" t="0" r="r" b="b"/>
            <a:pathLst>
              <a:path w="5747" h="588">
                <a:moveTo>
                  <a:pt x="4066" y="493"/>
                </a:moveTo>
                <a:cubicBezTo>
                  <a:pt x="3084" y="477"/>
                  <a:pt x="1599" y="381"/>
                  <a:pt x="0" y="0"/>
                </a:cubicBezTo>
                <a:lnTo>
                  <a:pt x="0" y="588"/>
                </a:lnTo>
                <a:lnTo>
                  <a:pt x="5747" y="586"/>
                </a:lnTo>
                <a:lnTo>
                  <a:pt x="4066" y="493"/>
                </a:lnTo>
                <a:close/>
              </a:path>
            </a:pathLst>
          </a:custGeom>
          <a:gradFill rotWithShape="1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9" name="Freeform 34"/>
          <p:cNvSpPr>
            <a:spLocks/>
          </p:cNvSpPr>
          <p:nvPr/>
        </p:nvSpPr>
        <p:spPr bwMode="gray">
          <a:xfrm flipH="1">
            <a:off x="0" y="6629400"/>
            <a:ext cx="9169400" cy="228600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0" y="6096000"/>
            <a:ext cx="31242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Century Gothic" pitchFamily="34" charset="0"/>
                <a:cs typeface="+mn-cs"/>
              </a:rPr>
              <a:t>Executive Education, Inc.</a:t>
            </a:r>
            <a:endParaRPr lang="en-US" sz="1200" b="1" dirty="0">
              <a:latin typeface="Century Gothic" pitchFamily="34" charset="0"/>
              <a:cs typeface="+mn-cs"/>
            </a:endParaRPr>
          </a:p>
          <a:p>
            <a:pPr>
              <a:defRPr/>
            </a:pPr>
            <a:r>
              <a:rPr lang="en-US" sz="1400" b="1" dirty="0">
                <a:latin typeface="Century Gothic" pitchFamily="34" charset="0"/>
                <a:cs typeface="+mn-cs"/>
              </a:rPr>
              <a:t>(734) 475-0600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1371600"/>
            <a:ext cx="5410200" cy="3429000"/>
          </a:xfrm>
        </p:spPr>
        <p:txBody>
          <a:bodyPr anchor="t"/>
          <a:lstStyle>
            <a:lvl1pPr algn="l">
              <a:defRPr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en-US"/>
              <a:t>PowerPoint Presentation Template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990600" cy="228600"/>
          </a:xfrm>
        </p:spPr>
        <p:txBody>
          <a:bodyPr/>
          <a:lstStyle>
            <a:lvl1pPr>
              <a:defRPr sz="900" dirty="0"/>
            </a:lvl1pPr>
          </a:lstStyle>
          <a:p>
            <a:pPr>
              <a:defRPr/>
            </a:pPr>
            <a:r>
              <a:rPr lang="en-US"/>
              <a:t>Page </a:t>
            </a:r>
            <a:fld id="{32ACAF39-DCCA-443C-9EC2-271D82745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8603-DFF8-4C88-B2DC-3202CDC8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09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7C782-7908-4411-BA40-FF634E0BE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" y="6553200"/>
            <a:ext cx="2667000" cy="304800"/>
          </a:xfrm>
        </p:spPr>
        <p:txBody>
          <a:bodyPr/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319B-798B-4C1A-B576-A6CADFB61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65E9B-CCD9-48F8-ABF3-4AA13F17E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657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657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5DBDC-FC78-43F3-A53C-31E439ED1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5E705-8BE5-4DAC-BF1A-E7A7312A7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0DF4-49D1-450C-A751-613E95D52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F045-ABDC-41D0-99FC-921943264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746C-9804-45D5-9E59-739D68283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8B8C-8EA1-459A-B282-922139A95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" name="Freeform 34"/>
          <p:cNvSpPr>
            <a:spLocks/>
          </p:cNvSpPr>
          <p:nvPr/>
        </p:nvSpPr>
        <p:spPr bwMode="gray">
          <a:xfrm>
            <a:off x="2843213" y="6107113"/>
            <a:ext cx="6300787" cy="685800"/>
          </a:xfrm>
          <a:custGeom>
            <a:avLst/>
            <a:gdLst/>
            <a:ahLst/>
            <a:cxnLst>
              <a:cxn ang="0">
                <a:pos x="3969" y="0"/>
              </a:cxn>
              <a:cxn ang="0">
                <a:pos x="2620" y="286"/>
              </a:cxn>
              <a:cxn ang="0">
                <a:pos x="225" y="432"/>
              </a:cxn>
              <a:cxn ang="0">
                <a:pos x="3969" y="432"/>
              </a:cxn>
              <a:cxn ang="0">
                <a:pos x="3969" y="0"/>
              </a:cxn>
            </a:cxnLst>
            <a:rect l="0" t="0" r="r" b="b"/>
            <a:pathLst>
              <a:path w="3969" h="432">
                <a:moveTo>
                  <a:pt x="3969" y="0"/>
                </a:moveTo>
                <a:cubicBezTo>
                  <a:pt x="3782" y="60"/>
                  <a:pt x="3244" y="214"/>
                  <a:pt x="2620" y="286"/>
                </a:cubicBezTo>
                <a:cubicBezTo>
                  <a:pt x="1996" y="358"/>
                  <a:pt x="0" y="408"/>
                  <a:pt x="225" y="432"/>
                </a:cubicBezTo>
                <a:cubicBezTo>
                  <a:pt x="2097" y="432"/>
                  <a:pt x="3969" y="432"/>
                  <a:pt x="3969" y="432"/>
                </a:cubicBezTo>
                <a:lnTo>
                  <a:pt x="3969" y="0"/>
                </a:lnTo>
                <a:close/>
              </a:path>
            </a:pathLst>
          </a:custGeom>
          <a:solidFill>
            <a:srgbClr val="B2B2B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46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5" name="Freeform 19"/>
          <p:cNvSpPr>
            <a:spLocks/>
          </p:cNvSpPr>
          <p:nvPr/>
        </p:nvSpPr>
        <p:spPr bwMode="gray">
          <a:xfrm>
            <a:off x="0" y="5703888"/>
            <a:ext cx="9123363" cy="1154112"/>
          </a:xfrm>
          <a:custGeom>
            <a:avLst/>
            <a:gdLst/>
            <a:ahLst/>
            <a:cxnLst>
              <a:cxn ang="0">
                <a:pos x="4066" y="493"/>
              </a:cxn>
              <a:cxn ang="0">
                <a:pos x="0" y="0"/>
              </a:cxn>
              <a:cxn ang="0">
                <a:pos x="0" y="588"/>
              </a:cxn>
              <a:cxn ang="0">
                <a:pos x="5747" y="586"/>
              </a:cxn>
              <a:cxn ang="0">
                <a:pos x="4066" y="493"/>
              </a:cxn>
            </a:cxnLst>
            <a:rect l="0" t="0" r="r" b="b"/>
            <a:pathLst>
              <a:path w="5747" h="588">
                <a:moveTo>
                  <a:pt x="4066" y="493"/>
                </a:moveTo>
                <a:cubicBezTo>
                  <a:pt x="3084" y="477"/>
                  <a:pt x="1599" y="381"/>
                  <a:pt x="0" y="0"/>
                </a:cubicBezTo>
                <a:lnTo>
                  <a:pt x="0" y="588"/>
                </a:lnTo>
                <a:lnTo>
                  <a:pt x="5747" y="586"/>
                </a:lnTo>
                <a:lnTo>
                  <a:pt x="4066" y="493"/>
                </a:lnTo>
                <a:close/>
              </a:path>
            </a:pathLst>
          </a:custGeom>
          <a:gradFill rotWithShape="0">
            <a:gsLst>
              <a:gs pos="0">
                <a:srgbClr val="003399">
                  <a:gamma/>
                  <a:shade val="60784"/>
                  <a:invGamma/>
                </a:srgbClr>
              </a:gs>
              <a:gs pos="50000">
                <a:srgbClr val="003399"/>
              </a:gs>
              <a:gs pos="100000">
                <a:srgbClr val="003399">
                  <a:gamma/>
                  <a:shade val="60784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52363" dir="15357825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4126" name="Freeform 30"/>
          <p:cNvSpPr>
            <a:spLocks/>
          </p:cNvSpPr>
          <p:nvPr/>
        </p:nvSpPr>
        <p:spPr bwMode="gray">
          <a:xfrm>
            <a:off x="2843213" y="6172200"/>
            <a:ext cx="6300787" cy="685800"/>
          </a:xfrm>
          <a:custGeom>
            <a:avLst/>
            <a:gdLst/>
            <a:ahLst/>
            <a:cxnLst>
              <a:cxn ang="0">
                <a:pos x="3969" y="0"/>
              </a:cxn>
              <a:cxn ang="0">
                <a:pos x="2620" y="286"/>
              </a:cxn>
              <a:cxn ang="0">
                <a:pos x="225" y="432"/>
              </a:cxn>
              <a:cxn ang="0">
                <a:pos x="3969" y="432"/>
              </a:cxn>
              <a:cxn ang="0">
                <a:pos x="3969" y="0"/>
              </a:cxn>
            </a:cxnLst>
            <a:rect l="0" t="0" r="r" b="b"/>
            <a:pathLst>
              <a:path w="3969" h="432">
                <a:moveTo>
                  <a:pt x="3969" y="0"/>
                </a:moveTo>
                <a:cubicBezTo>
                  <a:pt x="3782" y="60"/>
                  <a:pt x="3244" y="214"/>
                  <a:pt x="2620" y="286"/>
                </a:cubicBezTo>
                <a:cubicBezTo>
                  <a:pt x="1996" y="358"/>
                  <a:pt x="0" y="408"/>
                  <a:pt x="225" y="432"/>
                </a:cubicBezTo>
                <a:cubicBezTo>
                  <a:pt x="2097" y="432"/>
                  <a:pt x="3969" y="432"/>
                  <a:pt x="3969" y="432"/>
                </a:cubicBezTo>
                <a:lnTo>
                  <a:pt x="3969" y="0"/>
                </a:lnTo>
                <a:close/>
              </a:path>
            </a:pathLst>
          </a:cu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62940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F. Levy © 2010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DED2CAC8-4E44-4723-A25D-017119C4F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3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42013"/>
            <a:ext cx="1219200" cy="687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34" name="Freeform 38" descr="Narrow vertical"/>
          <p:cNvSpPr>
            <a:spLocks/>
          </p:cNvSpPr>
          <p:nvPr/>
        </p:nvSpPr>
        <p:spPr bwMode="gray">
          <a:xfrm flipH="1" flipV="1">
            <a:off x="0" y="76200"/>
            <a:ext cx="9169400" cy="533400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pattFill prst="narVert">
            <a:fgClr>
              <a:srgbClr val="CC0000"/>
            </a:fgClr>
            <a:bgClr>
              <a:srgbClr val="800000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  <p:sp>
        <p:nvSpPr>
          <p:cNvPr id="4135" name="Freeform 39"/>
          <p:cNvSpPr>
            <a:spLocks/>
          </p:cNvSpPr>
          <p:nvPr/>
        </p:nvSpPr>
        <p:spPr bwMode="gray">
          <a:xfrm>
            <a:off x="0" y="-11113"/>
            <a:ext cx="9169400" cy="533401"/>
          </a:xfrm>
          <a:custGeom>
            <a:avLst/>
            <a:gdLst/>
            <a:ahLst/>
            <a:cxnLst>
              <a:cxn ang="0">
                <a:pos x="5767" y="250"/>
              </a:cxn>
              <a:cxn ang="0">
                <a:pos x="4003" y="128"/>
              </a:cxn>
              <a:cxn ang="0">
                <a:pos x="0" y="432"/>
              </a:cxn>
              <a:cxn ang="0">
                <a:pos x="0" y="0"/>
              </a:cxn>
              <a:cxn ang="0">
                <a:pos x="5776" y="1"/>
              </a:cxn>
              <a:cxn ang="0">
                <a:pos x="5767" y="250"/>
              </a:cxn>
            </a:cxnLst>
            <a:rect l="0" t="0" r="r" b="b"/>
            <a:pathLst>
              <a:path w="5776" h="432">
                <a:moveTo>
                  <a:pt x="5767" y="250"/>
                </a:moveTo>
                <a:cubicBezTo>
                  <a:pt x="5749" y="261"/>
                  <a:pt x="5017" y="149"/>
                  <a:pt x="4003" y="128"/>
                </a:cubicBezTo>
                <a:cubicBezTo>
                  <a:pt x="2988" y="107"/>
                  <a:pt x="1599" y="166"/>
                  <a:pt x="0" y="432"/>
                </a:cubicBezTo>
                <a:lnTo>
                  <a:pt x="0" y="0"/>
                </a:lnTo>
                <a:lnTo>
                  <a:pt x="5776" y="1"/>
                </a:lnTo>
                <a:lnTo>
                  <a:pt x="5767" y="250"/>
                </a:lnTo>
                <a:close/>
              </a:path>
            </a:pathLst>
          </a:cu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hn@BoardAdvisory.n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entury Gothic" pitchFamily="1" charset="0"/>
              </a:rPr>
              <a:t>Page </a:t>
            </a:r>
            <a:fld id="{61649615-788F-4924-B61B-C68A27314F05}" type="slidenum">
              <a:rPr lang="en-US" smtClean="0">
                <a:latin typeface="Century Gothic" pitchFamily="1" charset="0"/>
              </a:rPr>
              <a:pPr/>
              <a:t>1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990600"/>
            <a:ext cx="54102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Effective Corporate Governance: </a:t>
            </a:r>
            <a:r>
              <a:rPr lang="en-US" sz="3200" dirty="0" smtClean="0"/>
              <a:t>Working with the Board and Audit Committee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352800" y="5105400"/>
            <a:ext cx="57912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smtClean="0">
                <a:solidFill>
                  <a:schemeClr val="bg1"/>
                </a:solidFill>
                <a:latin typeface="Century Gothic" pitchFamily="1" charset="0"/>
              </a:rPr>
              <a:t>Written by</a:t>
            </a:r>
          </a:p>
          <a:p>
            <a:pPr marL="0" indent="0" eaLnBrk="1" hangingPunct="1">
              <a:buFontTx/>
              <a:buNone/>
            </a:pPr>
            <a:r>
              <a:rPr lang="en-US" sz="3200" b="1" smtClean="0">
                <a:solidFill>
                  <a:schemeClr val="bg1"/>
                </a:solidFill>
                <a:latin typeface="Century Gothic" pitchFamily="1" charset="0"/>
              </a:rPr>
              <a:t>John F. Levy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>
                <a:solidFill>
                  <a:schemeClr val="bg1"/>
                </a:solidFill>
                <a:latin typeface="Century Gothic" pitchFamily="1" charset="0"/>
              </a:rPr>
              <a:t>MBA and CPA</a:t>
            </a:r>
            <a:r>
              <a:rPr lang="en-US" sz="2000" smtClean="0">
                <a:solidFill>
                  <a:schemeClr val="bg1"/>
                </a:solidFill>
                <a:latin typeface="Century Gothic" pitchFamily="1" charset="0"/>
              </a:rPr>
              <a:t/>
            </a:r>
            <a:br>
              <a:rPr lang="en-US" sz="2000" smtClean="0">
                <a:solidFill>
                  <a:schemeClr val="bg1"/>
                </a:solidFill>
                <a:latin typeface="Century Gothic" pitchFamily="1" charset="0"/>
              </a:rPr>
            </a:br>
            <a:endParaRPr lang="en-US" sz="2000" smtClean="0">
              <a:solidFill>
                <a:schemeClr val="bg1"/>
              </a:solidFill>
              <a:latin typeface="Century Gothic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BD3471-A6E9-4B1E-BDD3-19DDFF6BBA93}" type="slidenum">
              <a:rPr lang="en-US" smtClean="0">
                <a:latin typeface="Century Gothic" pitchFamily="1" charset="0"/>
              </a:rPr>
              <a:pPr/>
              <a:t>10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Fiduciary</a:t>
            </a:r>
            <a:endParaRPr lang="en-US" sz="2000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Comes from the Latin </a:t>
            </a:r>
            <a:r>
              <a:rPr lang="en-US" sz="3200" b="1" i="1" dirty="0" smtClean="0"/>
              <a:t>fides</a:t>
            </a:r>
            <a:r>
              <a:rPr lang="en-US" sz="3200" dirty="0" smtClean="0"/>
              <a:t>, meaning faith, and, and </a:t>
            </a:r>
            <a:r>
              <a:rPr lang="en-US" sz="3200" b="1" i="1" dirty="0" smtClean="0"/>
              <a:t>fiducia</a:t>
            </a:r>
            <a:r>
              <a:rPr lang="en-US" sz="3200" dirty="0" smtClean="0"/>
              <a:t>, meaning trust. 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Act </a:t>
            </a:r>
            <a:r>
              <a:rPr lang="en-US" sz="3200" i="1" u="sng" dirty="0" smtClean="0"/>
              <a:t>at all times </a:t>
            </a:r>
            <a:r>
              <a:rPr lang="en-US" sz="3200" dirty="0" smtClean="0"/>
              <a:t>for the sole benefit and interests of another.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Highest standard of care. 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Highlighted by good faith, loyalty and trust.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Stakeholders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Shareholders</a:t>
            </a:r>
          </a:p>
          <a:p>
            <a:pPr>
              <a:defRPr/>
            </a:pPr>
            <a:r>
              <a:rPr lang="en-US" sz="3600" dirty="0" smtClean="0"/>
              <a:t>Debtors</a:t>
            </a:r>
          </a:p>
          <a:p>
            <a:pPr>
              <a:defRPr/>
            </a:pPr>
            <a:r>
              <a:rPr lang="en-US" sz="3600" dirty="0" smtClean="0"/>
              <a:t>Management</a:t>
            </a:r>
          </a:p>
          <a:p>
            <a:pPr>
              <a:defRPr/>
            </a:pPr>
            <a:r>
              <a:rPr lang="en-US" sz="3600" dirty="0" smtClean="0"/>
              <a:t>Employees</a:t>
            </a:r>
          </a:p>
          <a:p>
            <a:pPr>
              <a:defRPr/>
            </a:pPr>
            <a:endParaRPr lang="en-US" sz="3600" dirty="0" smtClean="0"/>
          </a:p>
          <a:p>
            <a:pPr marL="0" indent="0" eaLnBrk="1" hangingPunct="1">
              <a:buFontTx/>
              <a:buNone/>
              <a:defRPr/>
            </a:pPr>
            <a:endParaRPr lang="en-US" sz="3600" dirty="0" smtClean="0"/>
          </a:p>
          <a:p>
            <a:pPr marL="0" indent="0" eaLnBrk="1" hangingPunct="1">
              <a:buFontTx/>
              <a:buNone/>
              <a:defRPr/>
            </a:pPr>
            <a:endParaRPr lang="en-US" sz="3600" dirty="0" smtClean="0"/>
          </a:p>
          <a:p>
            <a:pPr marL="0" indent="0" eaLnBrk="1" hangingPunct="1">
              <a:buFontTx/>
              <a:buNone/>
              <a:defRPr/>
            </a:pPr>
            <a:endParaRPr lang="en-US" sz="3600" dirty="0" smtClean="0"/>
          </a:p>
        </p:txBody>
      </p:sp>
      <p:sp>
        <p:nvSpPr>
          <p:cNvPr id="14340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343400" cy="4648200"/>
          </a:xfrm>
        </p:spPr>
        <p:txBody>
          <a:bodyPr/>
          <a:lstStyle/>
          <a:p>
            <a:r>
              <a:rPr lang="en-US" sz="3600" smtClean="0"/>
              <a:t>Customers</a:t>
            </a:r>
          </a:p>
          <a:p>
            <a:r>
              <a:rPr lang="en-US" sz="3600" smtClean="0"/>
              <a:t>Vendors</a:t>
            </a:r>
          </a:p>
          <a:p>
            <a:r>
              <a:rPr lang="en-US" sz="3600" smtClean="0"/>
              <a:t>Community</a:t>
            </a:r>
          </a:p>
          <a:p>
            <a:r>
              <a:rPr lang="en-US" sz="3600" smtClean="0"/>
              <a:t>Government</a:t>
            </a:r>
          </a:p>
          <a:p>
            <a:endParaRPr lang="en-US" sz="3600" smtClean="0"/>
          </a:p>
          <a:p>
            <a:endParaRPr lang="en-US" sz="3600" smtClean="0"/>
          </a:p>
          <a:p>
            <a:endParaRPr lang="en-US" sz="3600" smtClean="0"/>
          </a:p>
          <a:p>
            <a:endParaRPr lang="en-US" sz="3600" smtClean="0"/>
          </a:p>
          <a:p>
            <a:endParaRPr lang="en-US" sz="3600" smtClean="0"/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2667000" cy="304800"/>
          </a:xfrm>
          <a:noFill/>
        </p:spPr>
        <p:txBody>
          <a:bodyPr/>
          <a:lstStyle/>
          <a:p>
            <a:pPr algn="r"/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A2C917-B1FA-4710-9FF0-E95065CF4AB0}" type="slidenum">
              <a:rPr lang="en-US" smtClean="0">
                <a:latin typeface="Century Gothic" pitchFamily="1" charset="0"/>
              </a:rPr>
              <a:pPr/>
              <a:t>11</a:t>
            </a:fld>
            <a:endParaRPr lang="en-US" smtClean="0">
              <a:latin typeface="Century Gothic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A5658E-9D97-42C2-9D4A-9B12279C164C}" type="slidenum">
              <a:rPr lang="en-US" smtClean="0">
                <a:latin typeface="Century Gothic" pitchFamily="1" charset="0"/>
              </a:rPr>
              <a:pPr/>
              <a:t>12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Directors’ Fiduciary Duties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077200" cy="4267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Duty of care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Duty of loyalty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Duty of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8D31F0-4A71-406F-85DA-C69EB81587BA}" type="slidenum">
              <a:rPr lang="en-US" smtClean="0">
                <a:latin typeface="Century Gothic" pitchFamily="1" charset="0"/>
              </a:rPr>
              <a:pPr/>
              <a:t>13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Faith</a:t>
            </a:r>
            <a:endParaRPr lang="en-US" sz="24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</p:spPr>
        <p:txBody>
          <a:bodyPr/>
          <a:lstStyle/>
          <a:p>
            <a:pPr marL="0" indent="-457200" eaLnBrk="1" hangingPunct="1">
              <a:buFontTx/>
              <a:buNone/>
            </a:pPr>
            <a:r>
              <a:rPr lang="en-US" smtClean="0"/>
              <a:t>Directors do not act in good faith when there is:</a:t>
            </a:r>
            <a:endParaRPr lang="en-US" sz="3200" smtClean="0"/>
          </a:p>
          <a:p>
            <a:pPr marL="914400" lvl="2" indent="-457200" eaLnBrk="1" hangingPunct="1"/>
            <a:r>
              <a:rPr lang="en-US" sz="3200" smtClean="0"/>
              <a:t>conduct motivated by an actual intent to do harm;</a:t>
            </a:r>
          </a:p>
          <a:p>
            <a:pPr marL="914400" lvl="2" indent="-457200" eaLnBrk="1" hangingPunct="1"/>
            <a:r>
              <a:rPr lang="en-US" sz="3200" smtClean="0"/>
              <a:t>“gross negligence”; or</a:t>
            </a:r>
          </a:p>
          <a:p>
            <a:pPr marL="914400" lvl="2" indent="-457200" eaLnBrk="1" hangingPunct="1"/>
            <a:r>
              <a:rPr lang="en-US" sz="3200" smtClean="0"/>
              <a:t>intentional dereliction of duty.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679AAE-6592-49DE-8F28-603DE06F5266}" type="slidenum">
              <a:rPr lang="en-US" smtClean="0">
                <a:latin typeface="Century Gothic" pitchFamily="1" charset="0"/>
              </a:rPr>
              <a:pPr/>
              <a:t>14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Business Judgment Rule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4191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i="1" smtClean="0"/>
              <a:t>The courts will not second guess directors’ decisions if the directors can demonstrate that they complied with the duties of care, loyalty and disclosure in good faith.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C4C32B-F6FB-4ED4-A52C-01390D2A900A}" type="slidenum">
              <a:rPr lang="en-US" smtClean="0">
                <a:latin typeface="Century Gothic" pitchFamily="1" charset="0"/>
              </a:rPr>
              <a:pPr/>
              <a:t>15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The Role of the Board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6482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Set strategy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Understand risk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Monitor execution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Select, assess, evaluate and compensate the CEO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Comply with laws and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D0DE08-2259-4CF5-B88D-6386DDE96B90}" type="slidenum">
              <a:rPr lang="en-US" smtClean="0">
                <a:latin typeface="Century Gothic" pitchFamily="1" charset="0"/>
              </a:rPr>
              <a:pPr/>
              <a:t>16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Board Structure and Committees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958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Board chairperson or lead director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Governance committee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Compensation committee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Audit committee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Other committees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17572F-FAB2-42B3-B9B9-E9CE224D8C38}" type="slidenum">
              <a:rPr lang="en-US" smtClean="0">
                <a:latin typeface="Century Gothic" pitchFamily="1" charset="0"/>
              </a:rPr>
              <a:pPr/>
              <a:t>17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Typical Company Structure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0772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A2B0A5-96F9-49E6-B36B-B497F48C9E8A}" type="slidenum">
              <a:rPr lang="en-US" smtClean="0">
                <a:latin typeface="Century Gothic" pitchFamily="1" charset="0"/>
              </a:rPr>
              <a:pPr/>
              <a:t>18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Board Charters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Each committee is responsible to a charter.</a:t>
            </a:r>
          </a:p>
          <a:p>
            <a:pPr eaLnBrk="1" hangingPunct="1"/>
            <a:r>
              <a:rPr lang="en-US" sz="3200" dirty="0" smtClean="0"/>
              <a:t>The charter lists the responsibilities and expectations for each committee.</a:t>
            </a:r>
          </a:p>
          <a:p>
            <a:pPr eaLnBrk="1" hangingPunct="1"/>
            <a:r>
              <a:rPr lang="en-US" sz="3200" dirty="0" smtClean="0"/>
              <a:t>Charters may be detailed or broad.</a:t>
            </a:r>
          </a:p>
          <a:p>
            <a:pPr eaLnBrk="1" hangingPunct="1"/>
            <a:r>
              <a:rPr lang="en-US" sz="3200" dirty="0" smtClean="0"/>
              <a:t>Charters are typically available on company websites or in public filings.</a:t>
            </a:r>
          </a:p>
          <a:p>
            <a:pPr eaLnBrk="1" hangingPunct="1"/>
            <a:endParaRPr lang="en-US" sz="3200" dirty="0" smtClean="0"/>
          </a:p>
          <a:p>
            <a:pPr eaLnBrk="1" hangingPunct="1">
              <a:buFontTx/>
              <a:buNone/>
            </a:pPr>
            <a:r>
              <a:rPr lang="en-US" sz="3200" dirty="0" smtClean="0"/>
              <a:t>   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35A87B-582A-4056-A49E-3209059BCDBF}" type="slidenum">
              <a:rPr lang="en-US" smtClean="0">
                <a:latin typeface="Century Gothic" pitchFamily="1" charset="0"/>
              </a:rPr>
              <a:pPr/>
              <a:t>19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76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Assessing and Building a Board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Annual board evaluation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Entire board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Each director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Skills assessment 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Skills required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Skills of existing board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Board dynamics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Big name - small company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Team players</a:t>
            </a:r>
          </a:p>
          <a:p>
            <a:pPr marL="914400" lvl="2" indent="-457200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kern="1200" dirty="0" smtClean="0">
                <a:ea typeface="+mn-ea"/>
                <a:cs typeface="Arial" pitchFamily="34" charset="0"/>
              </a:rPr>
              <a:t>Building consensu</a:t>
            </a:r>
            <a:r>
              <a:rPr lang="en-US" dirty="0" smtClean="0"/>
              <a:t>s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/>
              <a:t>   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553200"/>
            <a:ext cx="2057400" cy="3048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9CE2C4-DCD4-46EE-AF64-646297367873}" type="slidenum">
              <a:rPr lang="en-US" smtClean="0">
                <a:latin typeface="Century Gothic" pitchFamily="1" charset="0"/>
              </a:rPr>
              <a:pPr/>
              <a:t>2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5626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4800" dirty="0" smtClean="0"/>
          </a:p>
          <a:p>
            <a:pPr indent="0">
              <a:buFontTx/>
              <a:buNone/>
              <a:defRPr/>
            </a:pPr>
            <a:r>
              <a:rPr lang="en-US" sz="4000" i="1" dirty="0" smtClean="0"/>
              <a:t>“Oh would some power the giftie gie us, to see ourselves as others see us.” </a:t>
            </a:r>
          </a:p>
          <a:p>
            <a:pPr algn="r">
              <a:spcBef>
                <a:spcPts val="1200"/>
              </a:spcBef>
              <a:buFontTx/>
              <a:buNone/>
              <a:defRPr/>
            </a:pPr>
            <a:r>
              <a:rPr lang="en-US" dirty="0" smtClean="0"/>
              <a:t>- Robert Burns</a:t>
            </a:r>
          </a:p>
          <a:p>
            <a:pPr algn="r">
              <a:spcBef>
                <a:spcPts val="0"/>
              </a:spcBef>
              <a:buFontTx/>
              <a:buNone/>
              <a:defRPr/>
            </a:pPr>
            <a:r>
              <a:rPr lang="en-US" sz="2400" b="1" i="1" dirty="0" smtClean="0"/>
              <a:t> To A Louse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Scottish national poet</a:t>
            </a:r>
          </a:p>
          <a:p>
            <a:pPr algn="r">
              <a:spcBef>
                <a:spcPts val="0"/>
              </a:spcBef>
              <a:buFontTx/>
              <a:buNone/>
              <a:defRPr/>
            </a:pPr>
            <a:r>
              <a:rPr lang="en-US" sz="2400" dirty="0" smtClean="0"/>
              <a:t>(1759 - 1796)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6D7D8C-CBCD-4B74-92F8-D599DCA0E021}" type="slidenum">
              <a:rPr lang="en-US" smtClean="0">
                <a:latin typeface="Century Gothic" pitchFamily="1" charset="0"/>
              </a:rPr>
              <a:pPr/>
              <a:t>20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Training Issues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On boarding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The Company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The industry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The role of board members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Committee responsibilities and charters</a:t>
            </a:r>
            <a:endParaRPr lang="en-US" sz="3300" dirty="0" smtClean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Ongoing training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Keeping current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New committee assignments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Ongoing education</a:t>
            </a:r>
          </a:p>
          <a:p>
            <a:pPr marL="685800" indent="-685800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E32078-1090-4C41-BBD8-15ED472BD945}" type="slidenum">
              <a:rPr lang="en-US" smtClean="0">
                <a:latin typeface="Century Gothic" pitchFamily="1" charset="0"/>
              </a:rPr>
              <a:pPr/>
              <a:t>21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Audit Committee</a:t>
            </a:r>
            <a:endParaRPr lang="en-US" sz="24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Audit committee requirements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Committee member independence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Audit committee financial expert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Audit committee responsibilities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849549-3632-4941-AF4B-89C848F6ECB0}" type="slidenum">
              <a:rPr lang="en-US" smtClean="0">
                <a:latin typeface="Century Gothic" pitchFamily="1" charset="0"/>
              </a:rPr>
              <a:pPr/>
              <a:t>22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Audit Committee Composition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(For NASDAQ Companies)</a:t>
            </a:r>
            <a:endParaRPr lang="en-US" sz="36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343400"/>
          </a:xfrm>
        </p:spPr>
        <p:txBody>
          <a:bodyPr/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At least 3 members.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All independent.</a:t>
            </a:r>
          </a:p>
          <a:p>
            <a:pPr marL="366204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Read and understand basic financial statements.</a:t>
            </a:r>
          </a:p>
          <a:p>
            <a:pPr marL="366204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One member must be a “financial expert”.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6CF3C8-4539-41FC-B608-2F373A07E31B}" type="slidenum">
              <a:rPr lang="en-US" smtClean="0">
                <a:latin typeface="Century Gothic" pitchFamily="1" charset="0"/>
              </a:rPr>
              <a:pPr/>
              <a:t>23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Financial Expert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Public companies must disclose:</a:t>
            </a:r>
          </a:p>
          <a:p>
            <a:pPr marL="800100" lvl="3" indent="-342900" eaLnBrk="1" hangingPunct="1"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Audit committee financial expert by name,</a:t>
            </a:r>
          </a:p>
          <a:p>
            <a:pPr marL="800100" lvl="3" indent="-342900" eaLnBrk="1" hangingPunct="1"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Independence, </a:t>
            </a:r>
          </a:p>
          <a:p>
            <a:pPr marL="800100" lvl="3" indent="-342900" eaLnBrk="1" hangingPunct="1"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If no expert, the public company the Company must disclose and explain why.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AEE2CD-51F7-4398-81AA-C1726B814FF4}" type="slidenum">
              <a:rPr lang="en-US" smtClean="0">
                <a:latin typeface="Century Gothic" pitchFamily="1" charset="0"/>
              </a:rPr>
              <a:pPr/>
              <a:t>24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Financial Expert</a:t>
            </a:r>
            <a:br>
              <a:rPr lang="en-US" dirty="0" smtClean="0"/>
            </a:br>
            <a:r>
              <a:rPr lang="en-US" sz="3200" dirty="0" smtClean="0"/>
              <a:t>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962400"/>
          </a:xfrm>
        </p:spPr>
        <p:txBody>
          <a:bodyPr/>
          <a:lstStyle/>
          <a:p>
            <a:pPr marL="0" lvl="1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An understanding of:</a:t>
            </a:r>
          </a:p>
          <a:p>
            <a:pPr marL="800100" lvl="3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dirty="0" smtClean="0">
                <a:ea typeface="+mn-ea"/>
                <a:cs typeface="+mn-cs"/>
              </a:rPr>
              <a:t>GAAP and the ability to assess the general application GAAP; </a:t>
            </a:r>
          </a:p>
          <a:p>
            <a:pPr marL="800100" lvl="3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dirty="0" smtClean="0">
                <a:ea typeface="+mn-ea"/>
                <a:cs typeface="+mn-cs"/>
              </a:rPr>
              <a:t>Internal controls and procedures for financial reporting; and </a:t>
            </a:r>
          </a:p>
          <a:p>
            <a:pPr marL="800100" lvl="3" indent="-3429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dirty="0" smtClean="0">
                <a:ea typeface="+mn-ea"/>
                <a:cs typeface="+mn-cs"/>
              </a:rPr>
              <a:t>Audit committee functions</a:t>
            </a:r>
            <a:r>
              <a:rPr lang="en-US" sz="3200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B31385-2CA0-4E21-AF8D-347165414F87}" type="slidenum">
              <a:rPr lang="en-US" smtClean="0">
                <a:latin typeface="Century Gothic" pitchFamily="1" charset="0"/>
              </a:rPr>
              <a:pPr/>
              <a:t>25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Financial Expert</a:t>
            </a:r>
            <a:br>
              <a:rPr lang="en-US" dirty="0" smtClean="0"/>
            </a:br>
            <a:r>
              <a:rPr lang="en-US" sz="3200" dirty="0" smtClean="0"/>
              <a:t>(continued)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191000"/>
          </a:xfrm>
        </p:spPr>
        <p:txBody>
          <a:bodyPr/>
          <a:lstStyle/>
          <a:p>
            <a:pPr eaLnBrk="1" hangingPunct="1"/>
            <a:r>
              <a:rPr lang="en-US" smtClean="0"/>
              <a:t>Must have : </a:t>
            </a:r>
          </a:p>
          <a:p>
            <a:pPr marL="914400" lvl="2" indent="-45720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-"/>
            </a:pPr>
            <a:r>
              <a:rPr lang="en-US" sz="3200" smtClean="0"/>
              <a:t>principal financial officer, principal accounting officer, controller, public accountant or auditor or similar or actively supervision; </a:t>
            </a:r>
          </a:p>
          <a:p>
            <a:pPr marL="914400" lvl="2" indent="-45720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-"/>
            </a:pPr>
            <a:r>
              <a:rPr lang="en-US" sz="3200" smtClean="0"/>
              <a:t>oversee or assess the performance of companies or public accountants;</a:t>
            </a:r>
          </a:p>
          <a:p>
            <a:pPr marL="914400" lvl="2" indent="-45720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-"/>
            </a:pPr>
            <a:r>
              <a:rPr lang="en-US" sz="3200" smtClean="0"/>
              <a:t>or other relevant experience.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8D99CC-44D7-4306-B2F8-2CF1BACB1981}" type="slidenum">
              <a:rPr lang="en-US" smtClean="0">
                <a:latin typeface="Century Gothic" pitchFamily="1" charset="0"/>
              </a:rPr>
              <a:pPr/>
              <a:t>26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Additional Responsibilities of the Audit Committee Financial Expert</a:t>
            </a:r>
            <a:endParaRPr lang="en-US" sz="28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305800" cy="2133600"/>
          </a:xfrm>
        </p:spPr>
        <p:txBody>
          <a:bodyPr/>
          <a:lstStyle/>
          <a:p>
            <a:pPr eaLnBrk="1" hangingPunct="1"/>
            <a:r>
              <a:rPr lang="en-US" smtClean="0"/>
              <a:t>NONE</a:t>
            </a:r>
          </a:p>
          <a:p>
            <a:pPr eaLnBrk="1" hangingPunct="1"/>
            <a:r>
              <a:rPr lang="en-US" smtClean="0"/>
              <a:t>Higher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690172-FF62-4249-A785-54EF6BF36507}" type="slidenum">
              <a:rPr lang="en-US" smtClean="0">
                <a:latin typeface="Century Gothic" pitchFamily="1" charset="0"/>
              </a:rPr>
              <a:pPr/>
              <a:t>27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524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Audit Committee Responsibilities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981200"/>
            <a:ext cx="8534400" cy="456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Oversee the accounting and financial reporting processes</a:t>
            </a:r>
          </a:p>
          <a:p>
            <a:pPr marL="4572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Oversee the audits of the financial statements</a:t>
            </a:r>
          </a:p>
          <a:p>
            <a:pPr marL="4572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 the Audit Committee</a:t>
            </a:r>
            <a:r>
              <a:rPr lang="en-US" sz="3200" dirty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annual report</a:t>
            </a:r>
            <a:endParaRPr lang="en-US" sz="32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4572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j-lt"/>
                <a:cs typeface="+mn-cs"/>
              </a:rPr>
              <a:t>Retention, compensation and oversight of the independent auditors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entury Gothic" pitchFamily="34" charset="0"/>
                <a:cs typeface="+mn-cs"/>
              </a:rPr>
              <a:t>Approve </a:t>
            </a:r>
          </a:p>
          <a:p>
            <a:pPr marL="4572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A17008-4407-4AE2-B064-8F41A8D96C56}" type="slidenum">
              <a:rPr lang="en-US" smtClean="0">
                <a:latin typeface="Century Gothic" pitchFamily="1" charset="0"/>
              </a:rPr>
              <a:pPr/>
              <a:t>28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Audit Committee Responsibilities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286000"/>
            <a:ext cx="8686800" cy="355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-4572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Approve:</a:t>
            </a:r>
          </a:p>
          <a:p>
            <a:pPr marL="914400" lvl="1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Whistleblower policy and </a:t>
            </a:r>
          </a:p>
          <a:p>
            <a:pPr marL="914400" lvl="1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 of business conduct </a:t>
            </a:r>
          </a:p>
          <a:p>
            <a:pPr marL="0" lvl="1" indent="-4572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Receive periodic reports regarding:</a:t>
            </a:r>
          </a:p>
          <a:p>
            <a:pPr marL="914400" lvl="1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Whistleblower activity</a:t>
            </a:r>
          </a:p>
          <a:p>
            <a:pPr marL="914400" lvl="1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Compliance with such code of conduct.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F8ADE4-8C51-4787-8ECC-A2E116DF8D78}" type="slidenum">
              <a:rPr lang="en-US" smtClean="0">
                <a:latin typeface="Century Gothic" pitchFamily="1" charset="0"/>
              </a:rPr>
              <a:pPr/>
              <a:t>29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Role of the Finance Dept.</a:t>
            </a:r>
          </a:p>
        </p:txBody>
      </p:sp>
      <p:sp>
        <p:nvSpPr>
          <p:cNvPr id="32773" name="TextBox 10"/>
          <p:cNvSpPr txBox="1">
            <a:spLocks noChangeArrowheads="1"/>
          </p:cNvSpPr>
          <p:nvPr/>
        </p:nvSpPr>
        <p:spPr bwMode="auto">
          <a:xfrm>
            <a:off x="304800" y="1828800"/>
            <a:ext cx="853440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charset="0"/>
              </a:rPr>
              <a:t>Finance provides most of information to the Board and committees:</a:t>
            </a:r>
          </a:p>
          <a:p>
            <a:pPr lvl="2" indent="-457200">
              <a:lnSpc>
                <a:spcPct val="80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Compensation committee relies on performance metrics and financial results.</a:t>
            </a:r>
          </a:p>
          <a:p>
            <a:pPr lvl="2" indent="-457200">
              <a:lnSpc>
                <a:spcPct val="80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Governance committee evaluates “tone at the top” through finance.</a:t>
            </a:r>
          </a:p>
          <a:p>
            <a:pPr lvl="2" indent="-457200">
              <a:lnSpc>
                <a:spcPct val="80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 dirty="0">
                <a:solidFill>
                  <a:schemeClr val="tx1"/>
                </a:solidFill>
                <a:latin typeface="Arial" charset="0"/>
              </a:rPr>
              <a:t>The Board reviews operating results in evaluating CEO.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41DBA9-93E4-42EA-B986-72330E54CD23}" type="slidenum">
              <a:rPr lang="en-US" smtClean="0">
                <a:latin typeface="Century Gothic" pitchFamily="1" charset="0"/>
              </a:rPr>
              <a:pPr/>
              <a:t>3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Session Objective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smtClean="0"/>
              <a:t>To understand:</a:t>
            </a:r>
          </a:p>
          <a:p>
            <a:r>
              <a:rPr lang="en-US" sz="2400" smtClean="0"/>
              <a:t>How the relationship between the CFO, the Board of the Directors and the Audit Committee has changed. </a:t>
            </a:r>
          </a:p>
          <a:p>
            <a:r>
              <a:rPr lang="en-US" sz="2400" smtClean="0"/>
              <a:t>How you can tap into the knowledge and experience of your audit committee members.</a:t>
            </a:r>
          </a:p>
          <a:p>
            <a:r>
              <a:rPr lang="en-US" sz="2400" smtClean="0"/>
              <a:t>The specific roles your audit committee should fulfill and how to help them fulfill their charter. </a:t>
            </a:r>
          </a:p>
          <a:p>
            <a:r>
              <a:rPr lang="en-US" sz="2400" smtClean="0"/>
              <a:t>How to communicate effectively with your Board and Audit Committee.</a:t>
            </a:r>
          </a:p>
          <a:p>
            <a:r>
              <a:rPr lang="en-US" sz="2400" smtClean="0"/>
              <a:t>How to use the Board and Audit Committee as competitive assets.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477000"/>
            <a:ext cx="3657600" cy="3810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4BEBEE-05D9-431E-B8D3-E06C981B5B3C}" type="slidenum">
              <a:rPr lang="en-US" smtClean="0">
                <a:latin typeface="Century Gothic" pitchFamily="1" charset="0"/>
              </a:rPr>
              <a:pPr/>
              <a:t>30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828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The CFO Serves Many Masters</a:t>
            </a:r>
          </a:p>
        </p:txBody>
      </p:sp>
      <p:sp>
        <p:nvSpPr>
          <p:cNvPr id="33797" name="TextBox 10"/>
          <p:cNvSpPr txBox="1">
            <a:spLocks noChangeArrowheads="1"/>
          </p:cNvSpPr>
          <p:nvPr/>
        </p:nvSpPr>
        <p:spPr bwMode="auto">
          <a:xfrm>
            <a:off x="381000" y="1371600"/>
            <a:ext cx="8534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The CFO:</a:t>
            </a:r>
          </a:p>
          <a:p>
            <a:pPr marL="914400" lvl="1" indent="-457200">
              <a:lnSpc>
                <a:spcPct val="85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Reports to, is evaluated by and works closely with the CEO;</a:t>
            </a:r>
          </a:p>
          <a:p>
            <a:pPr marL="914400" lvl="1" indent="-457200">
              <a:lnSpc>
                <a:spcPct val="85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Should have a special relationship with the audit committee chairman;</a:t>
            </a:r>
          </a:p>
          <a:p>
            <a:pPr marL="914400" lvl="1" indent="-457200">
              <a:lnSpc>
                <a:spcPct val="85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Is available to the chairman or lead director and other board members;</a:t>
            </a:r>
          </a:p>
          <a:p>
            <a:pPr marL="914400" lvl="1" indent="-457200">
              <a:lnSpc>
                <a:spcPct val="85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Is main point of contact with the external auditors; and</a:t>
            </a:r>
          </a:p>
          <a:p>
            <a:pPr marL="914400" lvl="1" indent="-457200">
              <a:lnSpc>
                <a:spcPct val="85000"/>
              </a:lnSpc>
              <a:spcAft>
                <a:spcPts val="600"/>
              </a:spcAft>
              <a:buFont typeface="Arial" charset="0"/>
              <a:buChar char="-"/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Is point person with lenders &amp; investors.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3657600" cy="3048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E6A240-2C96-4316-8A7C-3291CBC903E5}" type="slidenum">
              <a:rPr lang="en-US" smtClean="0">
                <a:latin typeface="Century Gothic" pitchFamily="1" charset="0"/>
              </a:rPr>
              <a:pPr/>
              <a:t>31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CFOs Need TACT</a:t>
            </a:r>
          </a:p>
        </p:txBody>
      </p:sp>
      <p:sp>
        <p:nvSpPr>
          <p:cNvPr id="34821" name="TextBox 10"/>
          <p:cNvSpPr txBox="1">
            <a:spLocks noChangeArrowheads="1"/>
          </p:cNvSpPr>
          <p:nvPr/>
        </p:nvSpPr>
        <p:spPr bwMode="auto">
          <a:xfrm>
            <a:off x="381000" y="1752600"/>
            <a:ext cx="838200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4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rust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400" b="1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ppreciation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400" b="1">
                <a:solidFill>
                  <a:srgbClr val="0070C0"/>
                </a:solidFill>
                <a:latin typeface="Arial" charset="0"/>
              </a:rPr>
              <a:t>C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ommunication 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4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3600">
                <a:solidFill>
                  <a:schemeClr val="tx1"/>
                </a:solidFill>
                <a:latin typeface="Arial" charset="0"/>
              </a:rPr>
              <a:t>ransparency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5C199C-B1B6-4527-83A1-046FDF0BBAF4}" type="slidenum">
              <a:rPr lang="en-US" smtClean="0">
                <a:latin typeface="Century Gothic" pitchFamily="1" charset="0"/>
              </a:rPr>
              <a:pPr/>
              <a:t>32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Trust</a:t>
            </a:r>
          </a:p>
        </p:txBody>
      </p:sp>
      <p:sp>
        <p:nvSpPr>
          <p:cNvPr id="35845" name="TextBox 10"/>
          <p:cNvSpPr txBox="1">
            <a:spLocks noChangeArrowheads="1"/>
          </p:cNvSpPr>
          <p:nvPr/>
        </p:nvSpPr>
        <p:spPr bwMode="auto">
          <a:xfrm>
            <a:off x="381000" y="1676400"/>
            <a:ext cx="85344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40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rust: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Be completely honest and truthful at all times.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Get bad news out quickly and completely.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Don’t spin.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35E8FF-3E7E-4DC8-A15E-95929EDE3DA6}" type="slidenum">
              <a:rPr lang="en-US" smtClean="0">
                <a:latin typeface="Century Gothic" pitchFamily="1" charset="0"/>
              </a:rPr>
              <a:pPr/>
              <a:t>33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Appreciation</a:t>
            </a:r>
          </a:p>
        </p:txBody>
      </p:sp>
      <p:sp>
        <p:nvSpPr>
          <p:cNvPr id="36869" name="TextBox 10"/>
          <p:cNvSpPr txBox="1">
            <a:spLocks noChangeArrowheads="1"/>
          </p:cNvSpPr>
          <p:nvPr/>
        </p:nvSpPr>
        <p:spPr bwMode="auto">
          <a:xfrm>
            <a:off x="381000" y="1447800"/>
            <a:ext cx="87630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</a:pPr>
            <a:r>
              <a:rPr lang="en-US" sz="4000" b="1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ppreciation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Understand and appreciate the Board’s roles and responsibilities.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Think about how things appear to them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Their job is to ask questions.</a:t>
            </a:r>
          </a:p>
          <a:p>
            <a:pPr marL="914400" lvl="1" indent="-457200">
              <a:lnSpc>
                <a:spcPct val="85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You have many stakeholders; they represent the shareholders.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9C819C-A8D2-48DA-9833-A6CF2E508726}" type="slidenum">
              <a:rPr lang="en-US" smtClean="0">
                <a:latin typeface="Century Gothic" pitchFamily="1" charset="0"/>
              </a:rPr>
              <a:pPr/>
              <a:t>34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6002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Communication</a:t>
            </a:r>
            <a:endParaRPr lang="en-US" sz="3200" dirty="0" smtClean="0"/>
          </a:p>
        </p:txBody>
      </p:sp>
      <p:sp>
        <p:nvSpPr>
          <p:cNvPr id="37893" name="TextBox 10"/>
          <p:cNvSpPr txBox="1">
            <a:spLocks noChangeArrowheads="1"/>
          </p:cNvSpPr>
          <p:nvPr/>
        </p:nvSpPr>
        <p:spPr bwMode="auto">
          <a:xfrm>
            <a:off x="381000" y="1524000"/>
            <a:ext cx="8763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4000" b="1">
                <a:solidFill>
                  <a:srgbClr val="0070C0"/>
                </a:solidFill>
                <a:latin typeface="Arial" charset="0"/>
              </a:rPr>
              <a:t>C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ommunication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Don’t wait for the Board meeting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Reach out proactively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Establish a routine</a:t>
            </a:r>
          </a:p>
          <a:p>
            <a:pPr marL="914400" lvl="1" indent="-457200">
              <a:lnSpc>
                <a:spcPct val="80000"/>
              </a:lnSpc>
              <a:spcBef>
                <a:spcPts val="325"/>
              </a:spcBef>
            </a:pP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C16C3D-6B7F-4C69-8B6B-86E0E3C1D2B8}" type="slidenum">
              <a:rPr lang="en-US" smtClean="0">
                <a:latin typeface="Century Gothic" pitchFamily="1" charset="0"/>
              </a:rPr>
              <a:pPr/>
              <a:t>35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6002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err="1" smtClean="0"/>
              <a:t>Transparancy</a:t>
            </a:r>
            <a:endParaRPr lang="en-US" sz="3200" dirty="0" smtClean="0"/>
          </a:p>
        </p:txBody>
      </p:sp>
      <p:sp>
        <p:nvSpPr>
          <p:cNvPr id="38917" name="TextBox 10"/>
          <p:cNvSpPr txBox="1">
            <a:spLocks noChangeArrowheads="1"/>
          </p:cNvSpPr>
          <p:nvPr/>
        </p:nvSpPr>
        <p:spPr bwMode="auto">
          <a:xfrm>
            <a:off x="381000" y="1524000"/>
            <a:ext cx="87630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40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ransparency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Clear consistent presentations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Less is more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Just the facts</a:t>
            </a:r>
          </a:p>
          <a:p>
            <a:pPr marL="914400" lvl="1" indent="-457200">
              <a:lnSpc>
                <a:spcPct val="8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Identify key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DDBD48-342F-46D6-9A53-276F4CC4DABC}" type="slidenum">
              <a:rPr lang="en-US" smtClean="0">
                <a:latin typeface="Century Gothic" pitchFamily="1" charset="0"/>
              </a:rPr>
              <a:pPr/>
              <a:t>36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Board Reporting</a:t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524000"/>
            <a:ext cx="8458200" cy="400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Includes all sources of information</a:t>
            </a:r>
          </a:p>
          <a:p>
            <a:pPr marL="914400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and external</a:t>
            </a:r>
          </a:p>
          <a:p>
            <a:pPr marL="914400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 and informal</a:t>
            </a:r>
          </a:p>
          <a:p>
            <a:pPr marL="914400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 knowledge based on experience</a:t>
            </a:r>
          </a:p>
          <a:p>
            <a:pPr marL="914400" lvl="1" indent="-457200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existence of an informal system reminds us that no formal system is perfect.</a:t>
            </a:r>
            <a:endParaRPr lang="en-US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FE9F23-5038-4FAD-9050-6654AB7E7B08}" type="slidenum">
              <a:rPr lang="en-US" smtClean="0">
                <a:latin typeface="Century Gothic" pitchFamily="1" charset="0"/>
              </a:rPr>
              <a:pPr/>
              <a:t>37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Formal Board Reporting</a:t>
            </a:r>
            <a:endParaRPr lang="en-US" sz="3200" dirty="0" smtClean="0"/>
          </a:p>
        </p:txBody>
      </p:sp>
      <p:sp>
        <p:nvSpPr>
          <p:cNvPr id="40965" name="TextBox 10"/>
          <p:cNvSpPr txBox="1">
            <a:spLocks noChangeArrowheads="1"/>
          </p:cNvSpPr>
          <p:nvPr/>
        </p:nvSpPr>
        <p:spPr bwMode="auto">
          <a:xfrm>
            <a:off x="304800" y="1524000"/>
            <a:ext cx="8534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>
              <a:lnSpc>
                <a:spcPct val="86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Primary communication vehicle</a:t>
            </a:r>
          </a:p>
          <a:p>
            <a:pPr lvl="1" indent="-457200">
              <a:lnSpc>
                <a:spcPct val="86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Provides structure to establish, measure, evaluate &amp; provide feedback</a:t>
            </a:r>
          </a:p>
          <a:p>
            <a:pPr lvl="1" indent="-457200">
              <a:lnSpc>
                <a:spcPct val="86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Attempts to predict information required by users</a:t>
            </a:r>
          </a:p>
          <a:p>
            <a:pPr lvl="1" indent="-457200">
              <a:lnSpc>
                <a:spcPct val="86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600">
                <a:solidFill>
                  <a:schemeClr val="tx1"/>
                </a:solidFill>
                <a:latin typeface="Arial" charset="0"/>
              </a:rPr>
              <a:t>Information usefulness should exceed maintenance and preparation cost</a:t>
            </a: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BF7FC4-2CA7-4C8C-B4E3-E7A551D19FB1}" type="slidenum">
              <a:rPr lang="en-US" smtClean="0">
                <a:latin typeface="Century Gothic" pitchFamily="1" charset="0"/>
              </a:rPr>
              <a:pPr/>
              <a:t>38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10 Ways to Improve Reporting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752600"/>
            <a:ext cx="8534400" cy="400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Avoid using “accountant speak”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Avoid reliance on numbers in columns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Use graphs, statistics, simple tables and narratives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Information must be accurate and internally consistent</a:t>
            </a:r>
          </a:p>
          <a:p>
            <a:pPr marL="457200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Avoid excessive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892EE3-70E0-47A8-9F10-A3C4B9EC9039}" type="slidenum">
              <a:rPr lang="en-US" smtClean="0">
                <a:latin typeface="Century Gothic" pitchFamily="1" charset="0"/>
              </a:rPr>
              <a:pPr/>
              <a:t>39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990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10 Ways </a:t>
            </a:r>
            <a:r>
              <a:rPr lang="en-US" sz="3200" dirty="0" smtClean="0"/>
              <a:t>(continued)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524000"/>
            <a:ext cx="8534400" cy="447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40080" indent="-64008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6.	Emphasize important information</a:t>
            </a:r>
          </a:p>
          <a:p>
            <a:pPr marL="640080" indent="-64008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7.	Address diverse board members and committees needs</a:t>
            </a:r>
          </a:p>
          <a:p>
            <a:pPr marL="640080" indent="-64008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8.	Don’t attempt to convey too many messages in one report</a:t>
            </a:r>
          </a:p>
          <a:p>
            <a:pPr marL="640080" indent="-64008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9.	Reports must be logical &amp; clear</a:t>
            </a:r>
          </a:p>
          <a:p>
            <a:pPr marL="640080" indent="-64008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10.	Consider value of timeliness versus completeness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1A9D26-4B14-4410-888B-6F62DE7B7F3F}" type="slidenum">
              <a:rPr lang="en-US" smtClean="0">
                <a:latin typeface="Century Gothic" pitchFamily="1" charset="0"/>
              </a:rPr>
              <a:pPr/>
              <a:t>4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Creating a Competitive Advantage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43434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Back in the Day</a:t>
            </a:r>
          </a:p>
          <a:p>
            <a:pPr marL="914400" lvl="1" indent="-457200" eaLnBrk="1" hangingPunct="1">
              <a:defRPr/>
            </a:pPr>
            <a:r>
              <a:rPr lang="en-US" sz="2800" dirty="0" smtClean="0"/>
              <a:t>Was Ceremonial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Sarbanes Oxley</a:t>
            </a:r>
          </a:p>
          <a:p>
            <a:pPr marL="914400" lvl="1" indent="-457200" eaLnBrk="1" hangingPunct="1">
              <a:buFont typeface="Arial" pitchFamily="34" charset="0"/>
              <a:buChar char="‒"/>
              <a:defRPr/>
            </a:pPr>
            <a:r>
              <a:rPr lang="en-US" sz="2800" dirty="0" smtClean="0"/>
              <a:t>Then Compliance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New World Order</a:t>
            </a:r>
          </a:p>
          <a:p>
            <a:pPr lvl="1" eaLnBrk="1" hangingPunct="1">
              <a:defRPr/>
            </a:pPr>
            <a:r>
              <a:rPr lang="en-US" sz="2800" dirty="0" smtClean="0"/>
              <a:t>Now Competitive Advantage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marL="685800" indent="-685800">
              <a:buFontTx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170251-9572-4FAC-A13B-53033135B58B}" type="slidenum">
              <a:rPr lang="en-US" smtClean="0">
                <a:latin typeface="Century Gothic" pitchFamily="1" charset="0"/>
              </a:rPr>
              <a:pPr/>
              <a:t>40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2954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Audit Committee Issues</a:t>
            </a:r>
            <a:endParaRPr lang="en-US" sz="3200" dirty="0" smtClean="0"/>
          </a:p>
        </p:txBody>
      </p:sp>
      <p:sp>
        <p:nvSpPr>
          <p:cNvPr id="44037" name="TextBox 10"/>
          <p:cNvSpPr txBox="1">
            <a:spLocks noChangeArrowheads="1"/>
          </p:cNvSpPr>
          <p:nvPr/>
        </p:nvSpPr>
        <p:spPr bwMode="auto">
          <a:xfrm>
            <a:off x="152400" y="1524000"/>
            <a:ext cx="8991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>
              <a:lnSpc>
                <a:spcPct val="85000"/>
              </a:lnSpc>
              <a:spcAft>
                <a:spcPts val="1200"/>
              </a:spcAft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Consider the background and experience of audit committee members: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not appreciate lack of time and resources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not be sensitive to employee morale 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Know what they know 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have other priorities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be used to “royal treatment”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not be accountants</a:t>
            </a:r>
          </a:p>
          <a:p>
            <a:pPr lvl="2" indent="-457200">
              <a:lnSpc>
                <a:spcPct val="85000"/>
              </a:lnSpc>
              <a:spcAft>
                <a:spcPts val="900"/>
              </a:spcAft>
              <a:buFont typeface="Arial" charset="0"/>
              <a:buChar char="•"/>
            </a:pPr>
            <a:r>
              <a:rPr lang="en-US" sz="2800">
                <a:solidFill>
                  <a:schemeClr val="tx1"/>
                </a:solidFill>
                <a:latin typeface="Arial" charset="0"/>
              </a:rPr>
              <a:t>May not be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9620A2-4883-4924-8600-7244F8B7A950}" type="slidenum">
              <a:rPr lang="en-US" smtClean="0">
                <a:latin typeface="Century Gothic" pitchFamily="1" charset="0"/>
              </a:rPr>
              <a:pPr/>
              <a:t>41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Building a Healthy Relationship</a:t>
            </a: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0"/>
            <a:ext cx="8534400" cy="447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Don’t be defensive</a:t>
            </a:r>
          </a:p>
          <a:p>
            <a:pPr marL="1200150" lvl="1" indent="-7429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Prepare and work with your CEO</a:t>
            </a:r>
          </a:p>
          <a:p>
            <a:pPr marL="1200150" lvl="1" indent="-7429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No surprises</a:t>
            </a:r>
          </a:p>
          <a:p>
            <a:pPr marL="1200150" lvl="1" indent="-7429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Prepare complete and comprehensive SEC filings and provide adequate review time</a:t>
            </a:r>
          </a:p>
          <a:p>
            <a:pPr marL="1200150" lvl="1" indent="-74295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Understand and appreciate the Board’s point of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679410-C876-4CC2-B4C8-F165256DCF6B}" type="slidenum">
              <a:rPr lang="en-US" smtClean="0">
                <a:latin typeface="Century Gothic" pitchFamily="1" charset="0"/>
              </a:rPr>
              <a:pPr/>
              <a:t>42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990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Healthy Relationship </a:t>
            </a:r>
            <a:r>
              <a:rPr lang="en-US" sz="3200" dirty="0" smtClean="0"/>
              <a:t>(continued)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524000"/>
            <a:ext cx="8763000" cy="3997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Anticipate questions about: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Liquidity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Profitability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D&amp;O coverage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Risk, risk and risk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Customers and vendors</a:t>
            </a:r>
          </a:p>
          <a:p>
            <a:pPr lvl="2" indent="-457200">
              <a:lnSpc>
                <a:spcPct val="85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Shareholders and lenders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18DF7A-F726-4600-84A3-E139678CAD7F}" type="slidenum">
              <a:rPr lang="en-US" smtClean="0">
                <a:latin typeface="Century Gothic" pitchFamily="1" charset="0"/>
              </a:rPr>
              <a:pPr/>
              <a:t>43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2954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Healthy Relationship </a:t>
            </a:r>
            <a:r>
              <a:rPr lang="en-US" sz="3200" dirty="0" smtClean="0"/>
              <a:t>(continued)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371600"/>
            <a:ext cx="8686800" cy="4635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Proactively provide information: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department resources and issues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Significant accounting policies including alternatives and recent or potential changes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 for key estimates and judgments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Investor relations experiences including questions and concerns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Risk analysis</a:t>
            </a:r>
          </a:p>
          <a:p>
            <a:pPr marL="914400" lvl="1" indent="-4572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Early warning concerns</a:t>
            </a:r>
          </a:p>
          <a:p>
            <a:pPr marL="914400" lvl="1" indent="-457200" algn="ctr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Make your company  a “No Surprise Zone”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7F7152-CF30-4ED8-8B59-34DC6367DE13}" type="slidenum">
              <a:rPr lang="en-US" smtClean="0">
                <a:latin typeface="Century Gothic" pitchFamily="1" charset="0"/>
              </a:rPr>
              <a:pPr/>
              <a:t>44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990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How to Win Friends and Influence the Board</a:t>
            </a: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752600"/>
            <a:ext cx="8534400" cy="379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Always appreciate the Board’s power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Always respect board member’s past success, accomplishments and abilities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Understand the make-up of the Board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Understand board dynamics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Help your CEO 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Be responsive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AD7628-137E-4E85-9603-7A2F52F956F4}" type="slidenum">
              <a:rPr lang="en-US" smtClean="0">
                <a:latin typeface="Century Gothic" pitchFamily="1" charset="0"/>
              </a:rPr>
              <a:pPr/>
              <a:t>45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8382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Influence the Board </a:t>
            </a:r>
            <a:r>
              <a:rPr lang="en-US" sz="3200" dirty="0" smtClean="0"/>
              <a:t>(continued)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371600"/>
            <a:ext cx="8763000" cy="467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Listen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Know when to speak and when not to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Make others smarter 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Invest in relationships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Persuade don’t argue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Pick your battles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Be professional</a:t>
            </a:r>
          </a:p>
          <a:p>
            <a:pPr marL="457200"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Be polite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96F5E0-E9B3-43C1-A460-B7CDEA11983E}" type="slidenum">
              <a:rPr lang="en-US" smtClean="0">
                <a:latin typeface="Century Gothic" pitchFamily="1" charset="0"/>
              </a:rPr>
              <a:pPr/>
              <a:t>46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8382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The Bad News</a:t>
            </a: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0"/>
            <a:ext cx="8534400" cy="4468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 bad relationship with the Board and/or Audit Committee can mean: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A difficult and hostile work environment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Conflicts with the CEO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Reduced resources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Lack of appreciation and credibility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Missed opportunities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Unemployment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8C5873-94BC-4A47-9B04-DAAC18DB6FA5}" type="slidenum">
              <a:rPr lang="en-US" smtClean="0">
                <a:latin typeface="Century Gothic" pitchFamily="1" charset="0"/>
              </a:rPr>
              <a:pPr/>
              <a:t>47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990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The Good News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990600"/>
            <a:ext cx="8763000" cy="481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-4572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+mn-lt"/>
                <a:cs typeface="+mn-cs"/>
              </a:rPr>
              <a:t>A good relationship with the Board and Audit Committee can provide: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Protection from the CEO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Employment protection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An unbiased audience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Good governance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More resources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More help</a:t>
            </a:r>
          </a:p>
          <a:p>
            <a:pPr lvl="2" indent="-457200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cs typeface="+mn-cs"/>
              </a:rPr>
              <a:t>A better finance department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3657600" cy="3048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F47145-91EA-4297-9241-47ED3777DE19}" type="slidenum">
              <a:rPr lang="en-US" smtClean="0">
                <a:latin typeface="Century Gothic" pitchFamily="1" charset="0"/>
              </a:rPr>
              <a:pPr/>
              <a:t>48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CFOs Need TACT</a:t>
            </a:r>
          </a:p>
        </p:txBody>
      </p:sp>
      <p:sp>
        <p:nvSpPr>
          <p:cNvPr id="52229" name="TextBox 10"/>
          <p:cNvSpPr txBox="1">
            <a:spLocks noChangeArrowheads="1"/>
          </p:cNvSpPr>
          <p:nvPr/>
        </p:nvSpPr>
        <p:spPr bwMode="auto">
          <a:xfrm>
            <a:off x="381000" y="1600200"/>
            <a:ext cx="83058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8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rust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800" b="1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ppreciation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800" b="1">
                <a:solidFill>
                  <a:srgbClr val="0070C0"/>
                </a:solidFill>
                <a:latin typeface="Arial" charset="0"/>
              </a:rPr>
              <a:t>C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ommunication </a:t>
            </a:r>
          </a:p>
          <a:p>
            <a:pPr marL="457200">
              <a:lnSpc>
                <a:spcPct val="80000"/>
              </a:lnSpc>
              <a:spcBef>
                <a:spcPts val="325"/>
              </a:spcBef>
              <a:spcAft>
                <a:spcPts val="600"/>
              </a:spcAft>
            </a:pPr>
            <a:r>
              <a:rPr lang="en-US" sz="4800" b="1">
                <a:solidFill>
                  <a:srgbClr val="0070C0"/>
                </a:solidFill>
                <a:latin typeface="Arial" charset="0"/>
              </a:rPr>
              <a:t>T</a:t>
            </a:r>
            <a:r>
              <a:rPr lang="en-US" sz="4000">
                <a:solidFill>
                  <a:schemeClr val="tx1"/>
                </a:solidFill>
                <a:latin typeface="Arial" charset="0"/>
              </a:rPr>
              <a:t>ransparency</a:t>
            </a:r>
            <a:endParaRPr lang="en-US" sz="16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3657600" cy="3048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F3EEEC-6002-4ECB-B86E-6F990AEC592C}" type="slidenum">
              <a:rPr lang="en-US" smtClean="0">
                <a:latin typeface="Century Gothic" pitchFamily="1" charset="0"/>
              </a:rPr>
              <a:pPr/>
              <a:t>49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49530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6000" dirty="0" smtClean="0"/>
              <a:t>Questions?</a:t>
            </a:r>
          </a:p>
        </p:txBody>
      </p:sp>
      <p:pic>
        <p:nvPicPr>
          <p:cNvPr id="53253" name="Picture 2" descr="C:\Users\John Levy\AppData\Local\Microsoft\Windows\Temporary Internet Files\Content.IE5\XBS3PAVS\MCj04042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116263"/>
            <a:ext cx="29718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D3B910-6725-4739-9BA6-BD1F399C6F32}" type="slidenum">
              <a:rPr lang="en-US" smtClean="0">
                <a:latin typeface="Century Gothic" pitchFamily="1" charset="0"/>
              </a:rPr>
              <a:pPr/>
              <a:t>5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Director’s Immediate Concerns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Additional Board time, attention and engagement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More stakeholders watching boards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Board focused on risk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Cash forecasting and management are board issues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3657600" cy="304800"/>
          </a:xfrm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BAB5DD-7CB3-4730-A687-F1424130132F}" type="slidenum">
              <a:rPr lang="en-US" smtClean="0">
                <a:latin typeface="Century Gothic" pitchFamily="1" charset="0"/>
              </a:rPr>
              <a:pPr/>
              <a:t>50</a:t>
            </a:fld>
            <a:endParaRPr lang="en-US" smtClean="0">
              <a:latin typeface="Century Gothic" pitchFamily="1" charset="0"/>
            </a:endParaRPr>
          </a:p>
        </p:txBody>
      </p:sp>
      <p:pic>
        <p:nvPicPr>
          <p:cNvPr id="54276" name="Picture 2" descr="C:\Users\John Levy\AppData\Local\Microsoft\Windows\Temporary Internet Files\Content.IE5\LP0M1TK3\MCj010521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08000"/>
            <a:ext cx="64770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3581400" y="4343400"/>
            <a:ext cx="4876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Cambria" pitchFamily="18" charset="0"/>
              </a:rPr>
              <a:t>John F. Levy</a:t>
            </a:r>
          </a:p>
          <a:p>
            <a:r>
              <a:rPr lang="en-US" sz="3600">
                <a:solidFill>
                  <a:schemeClr val="tx1"/>
                </a:solidFill>
                <a:latin typeface="Cambria" pitchFamily="18" charset="0"/>
              </a:rPr>
              <a:t>Board Advisory</a:t>
            </a:r>
          </a:p>
          <a:p>
            <a:r>
              <a:rPr lang="en-US" sz="2800">
                <a:solidFill>
                  <a:schemeClr val="tx1"/>
                </a:solidFill>
                <a:latin typeface="Cambria" pitchFamily="18" charset="0"/>
                <a:hlinkClick r:id="rId4"/>
              </a:rPr>
              <a:t>John@BoardAdvisory.net</a:t>
            </a:r>
            <a:endParaRPr lang="en-US" sz="280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800">
                <a:solidFill>
                  <a:schemeClr val="tx1"/>
                </a:solidFill>
                <a:latin typeface="Cambria" pitchFamily="18" charset="0"/>
              </a:rPr>
              <a:t>www.BoardAdvisory.net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8EEDE0-F12A-4F44-8761-E2C6AAF246D3}" type="slidenum">
              <a:rPr lang="en-US" smtClean="0">
                <a:latin typeface="Century Gothic" pitchFamily="1" charset="0"/>
              </a:rPr>
              <a:pPr/>
              <a:t>6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Director’s Focus Today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Strategy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Risk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Ethics and Tone at the Top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CEO performance and succession planning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Change management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Governmental regulation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Shareholder access and communication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3200" smtClean="0"/>
              <a:t>Corporate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B11E69-77C2-4C3E-893A-976E17F5CF6E}" type="slidenum">
              <a:rPr lang="en-US" smtClean="0">
                <a:latin typeface="Century Gothic" pitchFamily="1" charset="0"/>
              </a:rPr>
              <a:pPr/>
              <a:t>7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History of Directors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2450"/>
            <a:ext cx="8534400" cy="450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Dutch East India Trading Company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Need for capital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Limited investors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Direct contact between managers and investors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mtClean="0"/>
              <a:t>More shareholders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137E9D-F088-4CF8-B895-1029581D69D7}" type="slidenum">
              <a:rPr lang="en-US" smtClean="0">
                <a:latin typeface="Century Gothic" pitchFamily="1" charset="0"/>
              </a:rPr>
              <a:pPr/>
              <a:t>8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Delaware Corporate Law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Delaware laws pro-business. </a:t>
            </a:r>
          </a:p>
          <a:p>
            <a:pPr eaLnBrk="1" hangingPunct="1"/>
            <a:r>
              <a:rPr lang="en-US" dirty="0" smtClean="0"/>
              <a:t>Delaware incorporation most common.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eaLnBrk="1" hangingPunct="1"/>
            <a:r>
              <a:rPr lang="en-US" dirty="0" smtClean="0"/>
              <a:t>Other pro-business states modeled incorporation laws after Delaware.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entury Gothic" pitchFamily="1" charset="0"/>
              </a:rPr>
              <a:t>John F. Levy © 2010</a:t>
            </a:r>
            <a:endParaRPr lang="en-US">
              <a:latin typeface="Century Gothic" pitchFamily="1" charset="0"/>
              <a:cs typeface="Arial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F1050B-B012-425E-AE6B-BD38CC7137B9}" type="slidenum">
              <a:rPr lang="en-US" smtClean="0">
                <a:latin typeface="Century Gothic" pitchFamily="1" charset="0"/>
              </a:rPr>
              <a:pPr/>
              <a:t>9</a:t>
            </a:fld>
            <a:endParaRPr lang="en-US" smtClean="0">
              <a:latin typeface="Century Gothic" pitchFamily="1" charset="0"/>
            </a:endParaRP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Duties of Directors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Director duties are governed by state corporate law.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Delaware law - business is managed by or under the direction of the Board of Directors. 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3200" dirty="0" smtClean="0"/>
              <a:t>Members of the Board serve as </a:t>
            </a:r>
            <a:r>
              <a:rPr lang="en-US" sz="3200" b="1" dirty="0" smtClean="0"/>
              <a:t>fiduciaries</a:t>
            </a:r>
            <a:r>
              <a:rPr lang="en-US" sz="3200" dirty="0" smtClean="0"/>
              <a:t> of the Company and its shareholders.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 Template">
  <a:themeElements>
    <a:clrScheme name="E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E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6967</TotalTime>
  <Words>1832</Words>
  <Application>Microsoft Office PowerPoint</Application>
  <PresentationFormat>On-screen Show (4:3)</PresentationFormat>
  <Paragraphs>462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EE Template</vt:lpstr>
      <vt:lpstr>Effective Corporate Governance: Working with the Board and Audit Committee</vt:lpstr>
      <vt:lpstr>Slide 2</vt:lpstr>
      <vt:lpstr>Session Objective</vt:lpstr>
      <vt:lpstr>Creating a Competitive Advantage</vt:lpstr>
      <vt:lpstr>Director’s Immediate Concerns</vt:lpstr>
      <vt:lpstr>Director’s Focus Today</vt:lpstr>
      <vt:lpstr>History of Directors</vt:lpstr>
      <vt:lpstr>Delaware Corporate Law</vt:lpstr>
      <vt:lpstr>Duties of Directors</vt:lpstr>
      <vt:lpstr>Fiduciary</vt:lpstr>
      <vt:lpstr>Stakeholders</vt:lpstr>
      <vt:lpstr>Directors’ Fiduciary Duties</vt:lpstr>
      <vt:lpstr>Good Faith</vt:lpstr>
      <vt:lpstr>Business Judgment Rule</vt:lpstr>
      <vt:lpstr>The Role of the Board</vt:lpstr>
      <vt:lpstr>Board Structure and Committees</vt:lpstr>
      <vt:lpstr>Typical Company Structure</vt:lpstr>
      <vt:lpstr>Board Charters</vt:lpstr>
      <vt:lpstr>Assessing and Building a Board</vt:lpstr>
      <vt:lpstr>Training Issues</vt:lpstr>
      <vt:lpstr>The Audit Committee</vt:lpstr>
      <vt:lpstr>Audit Committee Composition (For NASDAQ Companies)</vt:lpstr>
      <vt:lpstr>Financial Expert</vt:lpstr>
      <vt:lpstr>Financial Expert (continued)</vt:lpstr>
      <vt:lpstr>Financial Expert (continued)</vt:lpstr>
      <vt:lpstr>Additional Responsibilities of the Audit Committee Financial Expert</vt:lpstr>
      <vt:lpstr>Audit Committee Responsibilities</vt:lpstr>
      <vt:lpstr>Audit Committee Responsibilities (continued)</vt:lpstr>
      <vt:lpstr>Role of the Finance Dept.</vt:lpstr>
      <vt:lpstr>The CFO Serves Many Masters</vt:lpstr>
      <vt:lpstr>CFOs Need TACT</vt:lpstr>
      <vt:lpstr>Trust</vt:lpstr>
      <vt:lpstr>Appreciation</vt:lpstr>
      <vt:lpstr>Communication</vt:lpstr>
      <vt:lpstr>Transparancy</vt:lpstr>
      <vt:lpstr>Board Reporting </vt:lpstr>
      <vt:lpstr>Formal Board Reporting</vt:lpstr>
      <vt:lpstr>10 Ways to Improve Reporting</vt:lpstr>
      <vt:lpstr>10 Ways (continued) </vt:lpstr>
      <vt:lpstr>Audit Committee Issues</vt:lpstr>
      <vt:lpstr>Building a Healthy Relationship</vt:lpstr>
      <vt:lpstr>Healthy Relationship (continued)</vt:lpstr>
      <vt:lpstr>Healthy Relationship (continued)</vt:lpstr>
      <vt:lpstr>How to Win Friends and Influence the Board</vt:lpstr>
      <vt:lpstr>Influence the Board (continued)</vt:lpstr>
      <vt:lpstr>The Bad News</vt:lpstr>
      <vt:lpstr>The Good News</vt:lpstr>
      <vt:lpstr>CFOs Need TACT</vt:lpstr>
      <vt:lpstr>Questions?</vt:lpstr>
      <vt:lpstr>Slide 50</vt:lpstr>
    </vt:vector>
  </TitlesOfParts>
  <Company>Executive Education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Levy</dc:creator>
  <cp:lastModifiedBy>John Levy</cp:lastModifiedBy>
  <cp:revision>259</cp:revision>
  <dcterms:created xsi:type="dcterms:W3CDTF">2005-11-03T14:36:37Z</dcterms:created>
  <dcterms:modified xsi:type="dcterms:W3CDTF">2010-03-13T16:47:17Z</dcterms:modified>
</cp:coreProperties>
</file>