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rawings/drawing2.xml" ContentType="application/vnd.openxmlformats-officedocument.drawingml.chartshape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56"/>
  </p:notesMasterIdLst>
  <p:handoutMasterIdLst>
    <p:handoutMasterId r:id="rId57"/>
  </p:handoutMasterIdLst>
  <p:sldIdLst>
    <p:sldId id="256" r:id="rId2"/>
    <p:sldId id="353" r:id="rId3"/>
    <p:sldId id="420" r:id="rId4"/>
    <p:sldId id="373" r:id="rId5"/>
    <p:sldId id="354" r:id="rId6"/>
    <p:sldId id="357" r:id="rId7"/>
    <p:sldId id="422" r:id="rId8"/>
    <p:sldId id="284" r:id="rId9"/>
    <p:sldId id="287" r:id="rId10"/>
    <p:sldId id="333" r:id="rId11"/>
    <p:sldId id="421" r:id="rId12"/>
    <p:sldId id="290" r:id="rId13"/>
    <p:sldId id="323" r:id="rId14"/>
    <p:sldId id="295" r:id="rId15"/>
    <p:sldId id="325" r:id="rId16"/>
    <p:sldId id="391" r:id="rId17"/>
    <p:sldId id="428" r:id="rId18"/>
    <p:sldId id="429" r:id="rId19"/>
    <p:sldId id="430" r:id="rId20"/>
    <p:sldId id="431" r:id="rId21"/>
    <p:sldId id="425" r:id="rId22"/>
    <p:sldId id="426" r:id="rId23"/>
    <p:sldId id="427" r:id="rId24"/>
    <p:sldId id="392" r:id="rId25"/>
    <p:sldId id="393" r:id="rId26"/>
    <p:sldId id="394" r:id="rId27"/>
    <p:sldId id="395" r:id="rId28"/>
    <p:sldId id="415" r:id="rId29"/>
    <p:sldId id="396" r:id="rId30"/>
    <p:sldId id="419" r:id="rId31"/>
    <p:sldId id="398" r:id="rId32"/>
    <p:sldId id="399" r:id="rId33"/>
    <p:sldId id="307" r:id="rId34"/>
    <p:sldId id="400" r:id="rId35"/>
    <p:sldId id="416" r:id="rId36"/>
    <p:sldId id="417" r:id="rId37"/>
    <p:sldId id="418" r:id="rId38"/>
    <p:sldId id="402" r:id="rId39"/>
    <p:sldId id="401" r:id="rId40"/>
    <p:sldId id="403" r:id="rId41"/>
    <p:sldId id="404" r:id="rId42"/>
    <p:sldId id="405" r:id="rId43"/>
    <p:sldId id="424" r:id="rId44"/>
    <p:sldId id="406" r:id="rId45"/>
    <p:sldId id="407" r:id="rId46"/>
    <p:sldId id="409" r:id="rId47"/>
    <p:sldId id="408" r:id="rId48"/>
    <p:sldId id="410" r:id="rId49"/>
    <p:sldId id="411" r:id="rId50"/>
    <p:sldId id="412" r:id="rId51"/>
    <p:sldId id="423" r:id="rId52"/>
    <p:sldId id="414" r:id="rId53"/>
    <p:sldId id="379" r:id="rId54"/>
    <p:sldId id="380" r:id="rId55"/>
  </p:sldIdLst>
  <p:sldSz cx="9144000" cy="6858000" type="screen4x3"/>
  <p:notesSz cx="7315200" cy="9601200"/>
  <p:defaultTextStyle>
    <a:defPPr>
      <a:defRPr lang="en-US"/>
    </a:defPPr>
    <a:lvl1pPr algn="l" rtl="0" fontAlgn="base">
      <a:spcBef>
        <a:spcPct val="0"/>
      </a:spcBef>
      <a:spcAft>
        <a:spcPct val="0"/>
      </a:spcAft>
      <a:defRPr sz="900" kern="1200">
        <a:solidFill>
          <a:schemeClr val="bg1"/>
        </a:solidFill>
        <a:latin typeface="Century Gothic" pitchFamily="1" charset="0"/>
        <a:ea typeface="+mn-ea"/>
        <a:cs typeface="Arial" charset="0"/>
      </a:defRPr>
    </a:lvl1pPr>
    <a:lvl2pPr marL="457200" algn="l" rtl="0" fontAlgn="base">
      <a:spcBef>
        <a:spcPct val="0"/>
      </a:spcBef>
      <a:spcAft>
        <a:spcPct val="0"/>
      </a:spcAft>
      <a:defRPr sz="900" kern="1200">
        <a:solidFill>
          <a:schemeClr val="bg1"/>
        </a:solidFill>
        <a:latin typeface="Century Gothic" pitchFamily="1" charset="0"/>
        <a:ea typeface="+mn-ea"/>
        <a:cs typeface="Arial" charset="0"/>
      </a:defRPr>
    </a:lvl2pPr>
    <a:lvl3pPr marL="914400" algn="l" rtl="0" fontAlgn="base">
      <a:spcBef>
        <a:spcPct val="0"/>
      </a:spcBef>
      <a:spcAft>
        <a:spcPct val="0"/>
      </a:spcAft>
      <a:defRPr sz="900" kern="1200">
        <a:solidFill>
          <a:schemeClr val="bg1"/>
        </a:solidFill>
        <a:latin typeface="Century Gothic" pitchFamily="1" charset="0"/>
        <a:ea typeface="+mn-ea"/>
        <a:cs typeface="Arial" charset="0"/>
      </a:defRPr>
    </a:lvl3pPr>
    <a:lvl4pPr marL="1371600" algn="l" rtl="0" fontAlgn="base">
      <a:spcBef>
        <a:spcPct val="0"/>
      </a:spcBef>
      <a:spcAft>
        <a:spcPct val="0"/>
      </a:spcAft>
      <a:defRPr sz="900" kern="1200">
        <a:solidFill>
          <a:schemeClr val="bg1"/>
        </a:solidFill>
        <a:latin typeface="Century Gothic" pitchFamily="1" charset="0"/>
        <a:ea typeface="+mn-ea"/>
        <a:cs typeface="Arial" charset="0"/>
      </a:defRPr>
    </a:lvl4pPr>
    <a:lvl5pPr marL="1828800" algn="l" rtl="0" fontAlgn="base">
      <a:spcBef>
        <a:spcPct val="0"/>
      </a:spcBef>
      <a:spcAft>
        <a:spcPct val="0"/>
      </a:spcAft>
      <a:defRPr sz="900" kern="1200">
        <a:solidFill>
          <a:schemeClr val="bg1"/>
        </a:solidFill>
        <a:latin typeface="Century Gothic" pitchFamily="1" charset="0"/>
        <a:ea typeface="+mn-ea"/>
        <a:cs typeface="Arial" charset="0"/>
      </a:defRPr>
    </a:lvl5pPr>
    <a:lvl6pPr marL="2286000" algn="l" defTabSz="914400" rtl="0" eaLnBrk="1" latinLnBrk="0" hangingPunct="1">
      <a:defRPr sz="900" kern="1200">
        <a:solidFill>
          <a:schemeClr val="bg1"/>
        </a:solidFill>
        <a:latin typeface="Century Gothic" pitchFamily="1" charset="0"/>
        <a:ea typeface="+mn-ea"/>
        <a:cs typeface="Arial" charset="0"/>
      </a:defRPr>
    </a:lvl6pPr>
    <a:lvl7pPr marL="2743200" algn="l" defTabSz="914400" rtl="0" eaLnBrk="1" latinLnBrk="0" hangingPunct="1">
      <a:defRPr sz="900" kern="1200">
        <a:solidFill>
          <a:schemeClr val="bg1"/>
        </a:solidFill>
        <a:latin typeface="Century Gothic" pitchFamily="1" charset="0"/>
        <a:ea typeface="+mn-ea"/>
        <a:cs typeface="Arial" charset="0"/>
      </a:defRPr>
    </a:lvl7pPr>
    <a:lvl8pPr marL="3200400" algn="l" defTabSz="914400" rtl="0" eaLnBrk="1" latinLnBrk="0" hangingPunct="1">
      <a:defRPr sz="900" kern="1200">
        <a:solidFill>
          <a:schemeClr val="bg1"/>
        </a:solidFill>
        <a:latin typeface="Century Gothic" pitchFamily="1" charset="0"/>
        <a:ea typeface="+mn-ea"/>
        <a:cs typeface="Arial" charset="0"/>
      </a:defRPr>
    </a:lvl8pPr>
    <a:lvl9pPr marL="3657600" algn="l" defTabSz="914400" rtl="0" eaLnBrk="1" latinLnBrk="0" hangingPunct="1">
      <a:defRPr sz="900" kern="1200">
        <a:solidFill>
          <a:schemeClr val="bg1"/>
        </a:solidFill>
        <a:latin typeface="Century Gothic" pitchFamily="1"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FF99"/>
    <a:srgbClr val="FFFFFF"/>
    <a:srgbClr val="5A69FF"/>
    <a:srgbClr val="3C69FF"/>
    <a:srgbClr val="74A1FF"/>
    <a:srgbClr val="003366"/>
    <a:srgbClr val="292929"/>
    <a:srgbClr val="5F5F5F"/>
    <a:srgbClr val="B2B2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6" autoAdjust="0"/>
    <p:restoredTop sz="86339" autoAdjust="0"/>
  </p:normalViewPr>
  <p:slideViewPr>
    <p:cSldViewPr>
      <p:cViewPr varScale="1">
        <p:scale>
          <a:sx n="84" d="100"/>
          <a:sy n="84" d="100"/>
        </p:scale>
        <p:origin x="-58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76"/>
    </p:cViewPr>
  </p:sorterViewPr>
  <p:notesViewPr>
    <p:cSldViewPr>
      <p:cViewPr varScale="1">
        <p:scale>
          <a:sx n="79" d="100"/>
          <a:sy n="79" d="100"/>
        </p:scale>
        <p:origin x="-1932"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Weight/Happiness</a:t>
            </a:r>
          </a:p>
        </c:rich>
      </c:tx>
    </c:title>
    <c:plotArea>
      <c:layout/>
      <c:lineChart>
        <c:grouping val="standard"/>
        <c:ser>
          <c:idx val="0"/>
          <c:order val="0"/>
          <c:tx>
            <c:strRef>
              <c:f>Sheet1!$B$1</c:f>
              <c:strCache>
                <c:ptCount val="1"/>
                <c:pt idx="0">
                  <c:v>Weight/Happiness</c:v>
                </c:pt>
              </c:strCache>
            </c:strRef>
          </c:tx>
          <c:cat>
            <c:strRef>
              <c:f>Sheet1!$A$2:$A$11</c:f>
              <c:strCache>
                <c:ptCount val="10"/>
                <c:pt idx="0">
                  <c:v>Jan</c:v>
                </c:pt>
                <c:pt idx="1">
                  <c:v>Feb</c:v>
                </c:pt>
                <c:pt idx="2">
                  <c:v>March</c:v>
                </c:pt>
                <c:pt idx="3">
                  <c:v>April</c:v>
                </c:pt>
                <c:pt idx="4">
                  <c:v>May</c:v>
                </c:pt>
                <c:pt idx="5">
                  <c:v>June</c:v>
                </c:pt>
                <c:pt idx="6">
                  <c:v>July </c:v>
                </c:pt>
                <c:pt idx="7">
                  <c:v>August</c:v>
                </c:pt>
                <c:pt idx="8">
                  <c:v>September</c:v>
                </c:pt>
                <c:pt idx="9">
                  <c:v>October</c:v>
                </c:pt>
              </c:strCache>
            </c:strRef>
          </c:cat>
          <c:val>
            <c:numRef>
              <c:f>Sheet1!$B$2:$B$11</c:f>
              <c:numCache>
                <c:formatCode>General</c:formatCode>
                <c:ptCount val="10"/>
                <c:pt idx="0">
                  <c:v>5</c:v>
                </c:pt>
                <c:pt idx="1">
                  <c:v>7</c:v>
                </c:pt>
                <c:pt idx="2">
                  <c:v>9</c:v>
                </c:pt>
                <c:pt idx="3">
                  <c:v>11</c:v>
                </c:pt>
                <c:pt idx="4">
                  <c:v>13</c:v>
                </c:pt>
                <c:pt idx="5">
                  <c:v>15</c:v>
                </c:pt>
                <c:pt idx="6">
                  <c:v>17</c:v>
                </c:pt>
                <c:pt idx="7">
                  <c:v>19</c:v>
                </c:pt>
                <c:pt idx="8">
                  <c:v>21</c:v>
                </c:pt>
                <c:pt idx="9">
                  <c:v>23</c:v>
                </c:pt>
              </c:numCache>
            </c:numRef>
          </c:val>
        </c:ser>
        <c:marker val="1"/>
        <c:axId val="90052864"/>
        <c:axId val="90095616"/>
      </c:lineChart>
      <c:catAx>
        <c:axId val="90052864"/>
        <c:scaling>
          <c:orientation val="minMax"/>
        </c:scaling>
        <c:axPos val="b"/>
        <c:tickLblPos val="nextTo"/>
        <c:crossAx val="90095616"/>
        <c:crosses val="autoZero"/>
        <c:auto val="1"/>
        <c:lblAlgn val="ctr"/>
        <c:lblOffset val="100"/>
      </c:catAx>
      <c:valAx>
        <c:axId val="90095616"/>
        <c:scaling>
          <c:orientation val="minMax"/>
        </c:scaling>
        <c:axPos val="l"/>
        <c:majorGridlines/>
        <c:numFmt formatCode="General" sourceLinked="1"/>
        <c:tickLblPos val="nextTo"/>
        <c:crossAx val="90052864"/>
        <c:crosses val="autoZero"/>
        <c:crossBetween val="between"/>
      </c:valAx>
    </c:plotArea>
    <c:legend>
      <c:legendPos val="r"/>
      <c:layout>
        <c:manualLayout>
          <c:xMode val="edge"/>
          <c:yMode val="edge"/>
          <c:x val="0.632902912376338"/>
          <c:y val="6.5976291897939035E-2"/>
          <c:w val="0.3545970876236626"/>
          <c:h val="0.14591282647046186"/>
        </c:manualLayout>
      </c:layout>
    </c:legend>
    <c:plotVisOnly val="1"/>
  </c:chart>
  <c:txPr>
    <a:bodyPr/>
    <a:lstStyle/>
    <a:p>
      <a:pPr algn="ctr">
        <a:defRPr lang="en-US" sz="1800" b="0" i="0" u="none" strike="noStrike" kern="1200" baseline="0">
          <a:solidFill>
            <a:prstClr val="white"/>
          </a:solidFill>
          <a:latin typeface="+mn-lt"/>
          <a:ea typeface="+mn-ea"/>
          <a:cs typeface="+mn-cs"/>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plotArea>
      <c:layout/>
      <c:lineChart>
        <c:grouping val="standard"/>
        <c:ser>
          <c:idx val="0"/>
          <c:order val="0"/>
          <c:tx>
            <c:strRef>
              <c:f>Sheet1!$B$1</c:f>
              <c:strCache>
                <c:ptCount val="1"/>
                <c:pt idx="0">
                  <c:v>Weight/Happiness</c:v>
                </c:pt>
              </c:strCache>
            </c:strRef>
          </c:tx>
          <c:cat>
            <c:strRef>
              <c:f>Sheet1!$A$2:$A$12</c:f>
              <c:strCache>
                <c:ptCount val="11"/>
                <c:pt idx="0">
                  <c:v>Jan</c:v>
                </c:pt>
                <c:pt idx="1">
                  <c:v>Feb</c:v>
                </c:pt>
                <c:pt idx="2">
                  <c:v>March</c:v>
                </c:pt>
                <c:pt idx="3">
                  <c:v>April</c:v>
                </c:pt>
                <c:pt idx="4">
                  <c:v>May</c:v>
                </c:pt>
                <c:pt idx="5">
                  <c:v>June</c:v>
                </c:pt>
                <c:pt idx="6">
                  <c:v>July </c:v>
                </c:pt>
                <c:pt idx="7">
                  <c:v>August</c:v>
                </c:pt>
                <c:pt idx="8">
                  <c:v>September</c:v>
                </c:pt>
                <c:pt idx="9">
                  <c:v>October</c:v>
                </c:pt>
                <c:pt idx="10">
                  <c:v>November</c:v>
                </c:pt>
              </c:strCache>
            </c:strRef>
          </c:cat>
          <c:val>
            <c:numRef>
              <c:f>Sheet1!$B$2:$B$12</c:f>
              <c:numCache>
                <c:formatCode>General</c:formatCode>
                <c:ptCount val="11"/>
                <c:pt idx="0">
                  <c:v>5</c:v>
                </c:pt>
                <c:pt idx="1">
                  <c:v>7</c:v>
                </c:pt>
                <c:pt idx="2">
                  <c:v>9</c:v>
                </c:pt>
                <c:pt idx="3">
                  <c:v>11</c:v>
                </c:pt>
                <c:pt idx="4">
                  <c:v>13</c:v>
                </c:pt>
                <c:pt idx="5">
                  <c:v>15</c:v>
                </c:pt>
                <c:pt idx="6">
                  <c:v>17</c:v>
                </c:pt>
                <c:pt idx="7">
                  <c:v>19</c:v>
                </c:pt>
                <c:pt idx="8">
                  <c:v>21</c:v>
                </c:pt>
                <c:pt idx="9">
                  <c:v>23</c:v>
                </c:pt>
                <c:pt idx="10">
                  <c:v>0</c:v>
                </c:pt>
              </c:numCache>
            </c:numRef>
          </c:val>
        </c:ser>
        <c:marker val="1"/>
        <c:axId val="90300800"/>
        <c:axId val="90302336"/>
      </c:lineChart>
      <c:catAx>
        <c:axId val="90300800"/>
        <c:scaling>
          <c:orientation val="minMax"/>
        </c:scaling>
        <c:axPos val="b"/>
        <c:tickLblPos val="nextTo"/>
        <c:crossAx val="90302336"/>
        <c:crosses val="autoZero"/>
        <c:auto val="1"/>
        <c:lblAlgn val="ctr"/>
        <c:lblOffset val="100"/>
      </c:catAx>
      <c:valAx>
        <c:axId val="90302336"/>
        <c:scaling>
          <c:orientation val="minMax"/>
        </c:scaling>
        <c:axPos val="l"/>
        <c:majorGridlines/>
        <c:numFmt formatCode="General" sourceLinked="1"/>
        <c:tickLblPos val="nextTo"/>
        <c:crossAx val="90300800"/>
        <c:crosses val="autoZero"/>
        <c:crossBetween val="between"/>
      </c:valAx>
    </c:plotArea>
    <c:legend>
      <c:legendPos val="r"/>
      <c:layout>
        <c:manualLayout>
          <c:xMode val="edge"/>
          <c:yMode val="edge"/>
          <c:x val="0.58803116797900257"/>
          <c:y val="6.3287505728450641E-2"/>
          <c:w val="0.39946883202099776"/>
          <c:h val="0.19079969170520364"/>
        </c:manualLayout>
      </c:layout>
    </c:legend>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marker>
            <c:symbol val="none"/>
          </c:marker>
          <c:val>
            <c:numRef>
              <c:f>Sheet1!$B$1:$B$41</c:f>
              <c:numCache>
                <c:formatCode>General</c:formatCode>
                <c:ptCount val="41"/>
                <c:pt idx="0">
                  <c:v>9.3779802442902742</c:v>
                </c:pt>
                <c:pt idx="1">
                  <c:v>15.12577458756496</c:v>
                </c:pt>
                <c:pt idx="2">
                  <c:v>23.634022793070248</c:v>
                </c:pt>
                <c:pt idx="3">
                  <c:v>35.809125444045833</c:v>
                </c:pt>
                <c:pt idx="4">
                  <c:v>52.660478594185037</c:v>
                </c:pt>
                <c:pt idx="5">
                  <c:v>75.22925513455003</c:v>
                </c:pt>
                <c:pt idx="6">
                  <c:v>104.48507657576394</c:v>
                </c:pt>
                <c:pt idx="7">
                  <c:v>141.19604942670802</c:v>
                </c:pt>
                <c:pt idx="8">
                  <c:v>185.78427556145792</c:v>
                </c:pt>
                <c:pt idx="9">
                  <c:v>238.18496866853582</c:v>
                </c:pt>
                <c:pt idx="10">
                  <c:v>305.36534444684071</c:v>
                </c:pt>
                <c:pt idx="11">
                  <c:v>381.70668055855094</c:v>
                </c:pt>
                <c:pt idx="12">
                  <c:v>465.4959519006718</c:v>
                </c:pt>
                <c:pt idx="13">
                  <c:v>554.16184750079992</c:v>
                </c:pt>
                <c:pt idx="14">
                  <c:v>644.37424128000009</c:v>
                </c:pt>
                <c:pt idx="15">
                  <c:v>732.24345599999992</c:v>
                </c:pt>
                <c:pt idx="16">
                  <c:v>813.60383999999999</c:v>
                </c:pt>
                <c:pt idx="17">
                  <c:v>884.35199999999975</c:v>
                </c:pt>
                <c:pt idx="18">
                  <c:v>940.8</c:v>
                </c:pt>
                <c:pt idx="19">
                  <c:v>980</c:v>
                </c:pt>
                <c:pt idx="20">
                  <c:v>1000</c:v>
                </c:pt>
                <c:pt idx="21">
                  <c:v>980</c:v>
                </c:pt>
                <c:pt idx="22">
                  <c:v>940.8</c:v>
                </c:pt>
                <c:pt idx="23">
                  <c:v>884.35199999999975</c:v>
                </c:pt>
                <c:pt idx="24">
                  <c:v>813.60383999999999</c:v>
                </c:pt>
                <c:pt idx="25">
                  <c:v>740.37949439999988</c:v>
                </c:pt>
                <c:pt idx="26">
                  <c:v>666.34154495999996</c:v>
                </c:pt>
                <c:pt idx="27">
                  <c:v>586.38055956480002</c:v>
                </c:pt>
                <c:pt idx="28">
                  <c:v>504.28728122572807</c:v>
                </c:pt>
                <c:pt idx="29">
                  <c:v>423.60131622961143</c:v>
                </c:pt>
                <c:pt idx="30">
                  <c:v>347.35307930828134</c:v>
                </c:pt>
                <c:pt idx="31">
                  <c:v>277.88246344662514</c:v>
                </c:pt>
                <c:pt idx="32">
                  <c:v>216.74832148836762</c:v>
                </c:pt>
                <c:pt idx="33">
                  <c:v>164.72872433115938</c:v>
                </c:pt>
                <c:pt idx="34">
                  <c:v>121.89925600505795</c:v>
                </c:pt>
                <c:pt idx="35">
                  <c:v>87.767464323641704</c:v>
                </c:pt>
                <c:pt idx="36">
                  <c:v>61.437225026549186</c:v>
                </c:pt>
                <c:pt idx="37">
                  <c:v>41.777313018053455</c:v>
                </c:pt>
                <c:pt idx="38">
                  <c:v>27.573026591915273</c:v>
                </c:pt>
                <c:pt idx="39">
                  <c:v>17.646737018825775</c:v>
                </c:pt>
                <c:pt idx="40">
                  <c:v>10.940976951671983</c:v>
                </c:pt>
              </c:numCache>
            </c:numRef>
          </c:val>
        </c:ser>
        <c:marker val="1"/>
        <c:axId val="58653696"/>
        <c:axId val="58831616"/>
      </c:lineChart>
      <c:catAx>
        <c:axId val="58653696"/>
        <c:scaling>
          <c:orientation val="minMax"/>
        </c:scaling>
        <c:delete val="1"/>
        <c:axPos val="b"/>
        <c:tickLblPos val="none"/>
        <c:crossAx val="58831616"/>
        <c:crosses val="autoZero"/>
        <c:lblAlgn val="ctr"/>
        <c:lblOffset val="100"/>
      </c:catAx>
      <c:valAx>
        <c:axId val="58831616"/>
        <c:scaling>
          <c:orientation val="minMax"/>
        </c:scaling>
        <c:axPos val="l"/>
        <c:majorGridlines/>
        <c:numFmt formatCode="General" sourceLinked="1"/>
        <c:tickLblPos val="nextTo"/>
        <c:crossAx val="58653696"/>
        <c:crosses val="autoZero"/>
        <c:crossBetween val="between"/>
      </c:valAx>
    </c:plotArea>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2B3EC-60DE-4DC5-B4BD-6C145C46B206}"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41C7A5D1-44C1-4C86-87EB-EC0B9AD91608}">
      <dgm:prSet phldrT="[Text]"/>
      <dgm:spPr>
        <a:solidFill>
          <a:schemeClr val="accent4">
            <a:lumMod val="50000"/>
          </a:schemeClr>
        </a:solidFill>
      </dgm:spPr>
      <dgm:t>
        <a:bodyPr/>
        <a:lstStyle/>
        <a:p>
          <a:r>
            <a:rPr lang="en-US" dirty="0" smtClean="0"/>
            <a:t>Goals</a:t>
          </a:r>
          <a:endParaRPr lang="en-US" dirty="0"/>
        </a:p>
      </dgm:t>
    </dgm:pt>
    <dgm:pt modelId="{51425A7C-4C55-4B3E-B0B4-191A6F1ED652}" type="parTrans" cxnId="{020CF016-991F-4244-B3CC-6F9A94A0AF43}">
      <dgm:prSet/>
      <dgm:spPr/>
      <dgm:t>
        <a:bodyPr/>
        <a:lstStyle/>
        <a:p>
          <a:endParaRPr lang="en-US"/>
        </a:p>
      </dgm:t>
    </dgm:pt>
    <dgm:pt modelId="{75BDEA85-A366-4580-B3E2-5D07F270A13A}" type="sibTrans" cxnId="{020CF016-991F-4244-B3CC-6F9A94A0AF43}">
      <dgm:prSet/>
      <dgm:spPr/>
      <dgm:t>
        <a:bodyPr/>
        <a:lstStyle/>
        <a:p>
          <a:endParaRPr lang="en-US" dirty="0"/>
        </a:p>
      </dgm:t>
    </dgm:pt>
    <dgm:pt modelId="{D53F7FCC-7BA9-4DE5-B2AD-801E684A91A5}">
      <dgm:prSet phldrT="[Text]"/>
      <dgm:spPr>
        <a:solidFill>
          <a:schemeClr val="accent4">
            <a:lumMod val="75000"/>
          </a:schemeClr>
        </a:solidFill>
      </dgm:spPr>
      <dgm:t>
        <a:bodyPr/>
        <a:lstStyle/>
        <a:p>
          <a:r>
            <a:rPr lang="en-US" dirty="0" smtClean="0"/>
            <a:t>Plans</a:t>
          </a:r>
          <a:endParaRPr lang="en-US" dirty="0"/>
        </a:p>
      </dgm:t>
    </dgm:pt>
    <dgm:pt modelId="{C7077C82-D20C-4681-BF5C-00DC2B5C28F0}" type="parTrans" cxnId="{AC472443-F766-4E8D-A2F3-61F6DB496751}">
      <dgm:prSet/>
      <dgm:spPr/>
      <dgm:t>
        <a:bodyPr/>
        <a:lstStyle/>
        <a:p>
          <a:endParaRPr lang="en-US"/>
        </a:p>
      </dgm:t>
    </dgm:pt>
    <dgm:pt modelId="{082FCF49-6C0C-44AF-B478-AD2DAED213A0}" type="sibTrans" cxnId="{AC472443-F766-4E8D-A2F3-61F6DB496751}">
      <dgm:prSet/>
      <dgm:spPr/>
      <dgm:t>
        <a:bodyPr/>
        <a:lstStyle/>
        <a:p>
          <a:endParaRPr lang="en-US" dirty="0"/>
        </a:p>
      </dgm:t>
    </dgm:pt>
    <dgm:pt modelId="{73A4D528-32B6-4C4C-9C8E-C448DDB88275}">
      <dgm:prSet phldrT="[Text]"/>
      <dgm:spPr>
        <a:solidFill>
          <a:schemeClr val="accent4"/>
        </a:solidFill>
      </dgm:spPr>
      <dgm:t>
        <a:bodyPr/>
        <a:lstStyle/>
        <a:p>
          <a:r>
            <a:rPr lang="en-US" dirty="0" smtClean="0"/>
            <a:t>Actions</a:t>
          </a:r>
          <a:endParaRPr lang="en-US" dirty="0"/>
        </a:p>
      </dgm:t>
    </dgm:pt>
    <dgm:pt modelId="{5395918A-0C04-4BA2-BCBF-F9F201EF9D35}" type="parTrans" cxnId="{930BF17E-63D3-4EC9-AAAE-509EDDEBD7EC}">
      <dgm:prSet/>
      <dgm:spPr/>
      <dgm:t>
        <a:bodyPr/>
        <a:lstStyle/>
        <a:p>
          <a:endParaRPr lang="en-US"/>
        </a:p>
      </dgm:t>
    </dgm:pt>
    <dgm:pt modelId="{B1C841C8-F2E7-4689-A540-E5B11D2B47A5}" type="sibTrans" cxnId="{930BF17E-63D3-4EC9-AAAE-509EDDEBD7EC}">
      <dgm:prSet/>
      <dgm:spPr/>
      <dgm:t>
        <a:bodyPr/>
        <a:lstStyle/>
        <a:p>
          <a:endParaRPr lang="en-US" dirty="0"/>
        </a:p>
      </dgm:t>
    </dgm:pt>
    <dgm:pt modelId="{68FD760E-816E-4DEE-A72B-3DB172D5B15B}">
      <dgm:prSet phldrT="[Text]"/>
      <dgm:spPr>
        <a:solidFill>
          <a:schemeClr val="accent4">
            <a:lumMod val="60000"/>
            <a:lumOff val="40000"/>
          </a:schemeClr>
        </a:solidFill>
      </dgm:spPr>
      <dgm:t>
        <a:bodyPr/>
        <a:lstStyle/>
        <a:p>
          <a:r>
            <a:rPr lang="en-US" b="0" dirty="0" smtClean="0"/>
            <a:t>Measurement</a:t>
          </a:r>
          <a:endParaRPr lang="en-US" b="0" dirty="0"/>
        </a:p>
      </dgm:t>
    </dgm:pt>
    <dgm:pt modelId="{9D5D493D-B7BE-4966-AB7F-76663E12AF74}" type="parTrans" cxnId="{5C8E495E-45AE-499E-83FD-E5AE0E2A1463}">
      <dgm:prSet/>
      <dgm:spPr/>
      <dgm:t>
        <a:bodyPr/>
        <a:lstStyle/>
        <a:p>
          <a:endParaRPr lang="en-US"/>
        </a:p>
      </dgm:t>
    </dgm:pt>
    <dgm:pt modelId="{A295F404-7271-4196-927C-BE8F1FCD903C}" type="sibTrans" cxnId="{5C8E495E-45AE-499E-83FD-E5AE0E2A1463}">
      <dgm:prSet/>
      <dgm:spPr/>
      <dgm:t>
        <a:bodyPr/>
        <a:lstStyle/>
        <a:p>
          <a:endParaRPr lang="en-US" dirty="0"/>
        </a:p>
      </dgm:t>
    </dgm:pt>
    <dgm:pt modelId="{79C29230-C5EF-4DE1-B8A3-8241990B5481}">
      <dgm:prSet phldrT="[Text]"/>
      <dgm:spPr>
        <a:solidFill>
          <a:schemeClr val="accent4">
            <a:lumMod val="40000"/>
            <a:lumOff val="60000"/>
          </a:schemeClr>
        </a:solidFill>
      </dgm:spPr>
      <dgm:t>
        <a:bodyPr/>
        <a:lstStyle/>
        <a:p>
          <a:r>
            <a:rPr lang="en-US" dirty="0" smtClean="0"/>
            <a:t>Adjustment</a:t>
          </a:r>
          <a:endParaRPr lang="en-US" dirty="0"/>
        </a:p>
      </dgm:t>
    </dgm:pt>
    <dgm:pt modelId="{E6DD3D98-190A-4234-AB49-FBC64DBF1C2B}" type="parTrans" cxnId="{8BBBCB63-8A6B-4271-ACDC-65C5C25FD9E4}">
      <dgm:prSet/>
      <dgm:spPr/>
      <dgm:t>
        <a:bodyPr/>
        <a:lstStyle/>
        <a:p>
          <a:endParaRPr lang="en-US"/>
        </a:p>
      </dgm:t>
    </dgm:pt>
    <dgm:pt modelId="{9F2E33DC-6EA0-4B51-9155-CBB1151A64BC}" type="sibTrans" cxnId="{8BBBCB63-8A6B-4271-ACDC-65C5C25FD9E4}">
      <dgm:prSet/>
      <dgm:spPr/>
      <dgm:t>
        <a:bodyPr/>
        <a:lstStyle/>
        <a:p>
          <a:endParaRPr lang="en-US" dirty="0"/>
        </a:p>
      </dgm:t>
    </dgm:pt>
    <dgm:pt modelId="{7FCBA745-73D8-484B-85CE-DD95112790EB}" type="pres">
      <dgm:prSet presAssocID="{36C2B3EC-60DE-4DC5-B4BD-6C145C46B206}" presName="cycle" presStyleCnt="0">
        <dgm:presLayoutVars>
          <dgm:dir/>
          <dgm:resizeHandles val="exact"/>
        </dgm:presLayoutVars>
      </dgm:prSet>
      <dgm:spPr/>
      <dgm:t>
        <a:bodyPr/>
        <a:lstStyle/>
        <a:p>
          <a:endParaRPr lang="en-US"/>
        </a:p>
      </dgm:t>
    </dgm:pt>
    <dgm:pt modelId="{9A722509-93F0-49ED-B64D-9729EECBC3C9}" type="pres">
      <dgm:prSet presAssocID="{41C7A5D1-44C1-4C86-87EB-EC0B9AD91608}" presName="node" presStyleLbl="node1" presStyleIdx="0" presStyleCnt="5" custRadScaleRad="101167" custRadScaleInc="2963">
        <dgm:presLayoutVars>
          <dgm:bulletEnabled val="1"/>
        </dgm:presLayoutVars>
      </dgm:prSet>
      <dgm:spPr/>
      <dgm:t>
        <a:bodyPr/>
        <a:lstStyle/>
        <a:p>
          <a:endParaRPr lang="en-US"/>
        </a:p>
      </dgm:t>
    </dgm:pt>
    <dgm:pt modelId="{69A8CBD9-4B01-4470-B15D-084B3CA06759}" type="pres">
      <dgm:prSet presAssocID="{41C7A5D1-44C1-4C86-87EB-EC0B9AD91608}" presName="spNode" presStyleCnt="0"/>
      <dgm:spPr/>
      <dgm:t>
        <a:bodyPr/>
        <a:lstStyle/>
        <a:p>
          <a:endParaRPr lang="en-US"/>
        </a:p>
      </dgm:t>
    </dgm:pt>
    <dgm:pt modelId="{FE54AF8C-F388-4E6B-8CEC-EE98E84E900F}" type="pres">
      <dgm:prSet presAssocID="{75BDEA85-A366-4580-B3E2-5D07F270A13A}" presName="sibTrans" presStyleLbl="sibTrans1D1" presStyleIdx="0" presStyleCnt="5"/>
      <dgm:spPr/>
      <dgm:t>
        <a:bodyPr/>
        <a:lstStyle/>
        <a:p>
          <a:endParaRPr lang="en-US"/>
        </a:p>
      </dgm:t>
    </dgm:pt>
    <dgm:pt modelId="{B5B30F10-6A63-4DA1-AB55-A713F034D6BA}" type="pres">
      <dgm:prSet presAssocID="{D53F7FCC-7BA9-4DE5-B2AD-801E684A91A5}" presName="node" presStyleLbl="node1" presStyleIdx="1" presStyleCnt="5">
        <dgm:presLayoutVars>
          <dgm:bulletEnabled val="1"/>
        </dgm:presLayoutVars>
      </dgm:prSet>
      <dgm:spPr/>
      <dgm:t>
        <a:bodyPr/>
        <a:lstStyle/>
        <a:p>
          <a:endParaRPr lang="en-US"/>
        </a:p>
      </dgm:t>
    </dgm:pt>
    <dgm:pt modelId="{26905CCE-006B-4078-8D73-09A1837220FD}" type="pres">
      <dgm:prSet presAssocID="{D53F7FCC-7BA9-4DE5-B2AD-801E684A91A5}" presName="spNode" presStyleCnt="0"/>
      <dgm:spPr/>
      <dgm:t>
        <a:bodyPr/>
        <a:lstStyle/>
        <a:p>
          <a:endParaRPr lang="en-US"/>
        </a:p>
      </dgm:t>
    </dgm:pt>
    <dgm:pt modelId="{F92D0596-49A3-4385-86D3-3CF2498C02FE}" type="pres">
      <dgm:prSet presAssocID="{082FCF49-6C0C-44AF-B478-AD2DAED213A0}" presName="sibTrans" presStyleLbl="sibTrans1D1" presStyleIdx="1" presStyleCnt="5"/>
      <dgm:spPr/>
      <dgm:t>
        <a:bodyPr/>
        <a:lstStyle/>
        <a:p>
          <a:endParaRPr lang="en-US"/>
        </a:p>
      </dgm:t>
    </dgm:pt>
    <dgm:pt modelId="{364B873E-477C-47EB-AF44-78A8B876D579}" type="pres">
      <dgm:prSet presAssocID="{73A4D528-32B6-4C4C-9C8E-C448DDB88275}" presName="node" presStyleLbl="node1" presStyleIdx="2" presStyleCnt="5">
        <dgm:presLayoutVars>
          <dgm:bulletEnabled val="1"/>
        </dgm:presLayoutVars>
      </dgm:prSet>
      <dgm:spPr/>
      <dgm:t>
        <a:bodyPr/>
        <a:lstStyle/>
        <a:p>
          <a:endParaRPr lang="en-US"/>
        </a:p>
      </dgm:t>
    </dgm:pt>
    <dgm:pt modelId="{FA4501F3-C2AD-4B36-947A-205FFA2D66D0}" type="pres">
      <dgm:prSet presAssocID="{73A4D528-32B6-4C4C-9C8E-C448DDB88275}" presName="spNode" presStyleCnt="0"/>
      <dgm:spPr/>
      <dgm:t>
        <a:bodyPr/>
        <a:lstStyle/>
        <a:p>
          <a:endParaRPr lang="en-US"/>
        </a:p>
      </dgm:t>
    </dgm:pt>
    <dgm:pt modelId="{D707A830-AD17-4AA0-A319-622F480678E7}" type="pres">
      <dgm:prSet presAssocID="{B1C841C8-F2E7-4689-A540-E5B11D2B47A5}" presName="sibTrans" presStyleLbl="sibTrans1D1" presStyleIdx="2" presStyleCnt="5"/>
      <dgm:spPr/>
      <dgm:t>
        <a:bodyPr/>
        <a:lstStyle/>
        <a:p>
          <a:endParaRPr lang="en-US"/>
        </a:p>
      </dgm:t>
    </dgm:pt>
    <dgm:pt modelId="{158648FF-DF6C-41E8-AF8E-9C32CA6ABBB0}" type="pres">
      <dgm:prSet presAssocID="{68FD760E-816E-4DEE-A72B-3DB172D5B15B}" presName="node" presStyleLbl="node1" presStyleIdx="3" presStyleCnt="5" custRadScaleRad="97914" custRadScaleInc="2052">
        <dgm:presLayoutVars>
          <dgm:bulletEnabled val="1"/>
        </dgm:presLayoutVars>
      </dgm:prSet>
      <dgm:spPr/>
      <dgm:t>
        <a:bodyPr/>
        <a:lstStyle/>
        <a:p>
          <a:endParaRPr lang="en-US"/>
        </a:p>
      </dgm:t>
    </dgm:pt>
    <dgm:pt modelId="{755FF9BE-4309-441F-BBE8-81E928EDA7ED}" type="pres">
      <dgm:prSet presAssocID="{68FD760E-816E-4DEE-A72B-3DB172D5B15B}" presName="spNode" presStyleCnt="0"/>
      <dgm:spPr/>
      <dgm:t>
        <a:bodyPr/>
        <a:lstStyle/>
        <a:p>
          <a:endParaRPr lang="en-US"/>
        </a:p>
      </dgm:t>
    </dgm:pt>
    <dgm:pt modelId="{295B13AB-B3D3-4EBD-9CA8-9B64280D7B42}" type="pres">
      <dgm:prSet presAssocID="{A295F404-7271-4196-927C-BE8F1FCD903C}" presName="sibTrans" presStyleLbl="sibTrans1D1" presStyleIdx="3" presStyleCnt="5"/>
      <dgm:spPr/>
      <dgm:t>
        <a:bodyPr/>
        <a:lstStyle/>
        <a:p>
          <a:endParaRPr lang="en-US"/>
        </a:p>
      </dgm:t>
    </dgm:pt>
    <dgm:pt modelId="{015A3669-D04A-48CB-8855-D712833EFE0C}" type="pres">
      <dgm:prSet presAssocID="{79C29230-C5EF-4DE1-B8A3-8241990B5481}" presName="node" presStyleLbl="node1" presStyleIdx="4" presStyleCnt="5">
        <dgm:presLayoutVars>
          <dgm:bulletEnabled val="1"/>
        </dgm:presLayoutVars>
      </dgm:prSet>
      <dgm:spPr/>
      <dgm:t>
        <a:bodyPr/>
        <a:lstStyle/>
        <a:p>
          <a:endParaRPr lang="en-US"/>
        </a:p>
      </dgm:t>
    </dgm:pt>
    <dgm:pt modelId="{30B68FBB-6B4D-408C-958B-5A4336ADE403}" type="pres">
      <dgm:prSet presAssocID="{79C29230-C5EF-4DE1-B8A3-8241990B5481}" presName="spNode" presStyleCnt="0"/>
      <dgm:spPr/>
      <dgm:t>
        <a:bodyPr/>
        <a:lstStyle/>
        <a:p>
          <a:endParaRPr lang="en-US"/>
        </a:p>
      </dgm:t>
    </dgm:pt>
    <dgm:pt modelId="{E5DCD386-48EE-4554-97F0-B7813A664DEB}" type="pres">
      <dgm:prSet presAssocID="{9F2E33DC-6EA0-4B51-9155-CBB1151A64BC}" presName="sibTrans" presStyleLbl="sibTrans1D1" presStyleIdx="4" presStyleCnt="5"/>
      <dgm:spPr/>
      <dgm:t>
        <a:bodyPr/>
        <a:lstStyle/>
        <a:p>
          <a:endParaRPr lang="en-US"/>
        </a:p>
      </dgm:t>
    </dgm:pt>
  </dgm:ptLst>
  <dgm:cxnLst>
    <dgm:cxn modelId="{930BF17E-63D3-4EC9-AAAE-509EDDEBD7EC}" srcId="{36C2B3EC-60DE-4DC5-B4BD-6C145C46B206}" destId="{73A4D528-32B6-4C4C-9C8E-C448DDB88275}" srcOrd="2" destOrd="0" parTransId="{5395918A-0C04-4BA2-BCBF-F9F201EF9D35}" sibTransId="{B1C841C8-F2E7-4689-A540-E5B11D2B47A5}"/>
    <dgm:cxn modelId="{797EA842-B9D0-4450-89EB-0F721DC76DC4}" type="presOf" srcId="{79C29230-C5EF-4DE1-B8A3-8241990B5481}" destId="{015A3669-D04A-48CB-8855-D712833EFE0C}" srcOrd="0" destOrd="0" presId="urn:microsoft.com/office/officeart/2005/8/layout/cycle5"/>
    <dgm:cxn modelId="{020CF016-991F-4244-B3CC-6F9A94A0AF43}" srcId="{36C2B3EC-60DE-4DC5-B4BD-6C145C46B206}" destId="{41C7A5D1-44C1-4C86-87EB-EC0B9AD91608}" srcOrd="0" destOrd="0" parTransId="{51425A7C-4C55-4B3E-B0B4-191A6F1ED652}" sibTransId="{75BDEA85-A366-4580-B3E2-5D07F270A13A}"/>
    <dgm:cxn modelId="{5FFBB5C3-2B38-438B-AAB1-1AD71E18C57F}" type="presOf" srcId="{082FCF49-6C0C-44AF-B478-AD2DAED213A0}" destId="{F92D0596-49A3-4385-86D3-3CF2498C02FE}" srcOrd="0" destOrd="0" presId="urn:microsoft.com/office/officeart/2005/8/layout/cycle5"/>
    <dgm:cxn modelId="{96D08DF5-E70A-4E9A-A611-616C41990252}" type="presOf" srcId="{36C2B3EC-60DE-4DC5-B4BD-6C145C46B206}" destId="{7FCBA745-73D8-484B-85CE-DD95112790EB}" srcOrd="0" destOrd="0" presId="urn:microsoft.com/office/officeart/2005/8/layout/cycle5"/>
    <dgm:cxn modelId="{710BBB6F-2F1D-4DFA-9025-205664B0B12A}" type="presOf" srcId="{68FD760E-816E-4DEE-A72B-3DB172D5B15B}" destId="{158648FF-DF6C-41E8-AF8E-9C32CA6ABBB0}" srcOrd="0" destOrd="0" presId="urn:microsoft.com/office/officeart/2005/8/layout/cycle5"/>
    <dgm:cxn modelId="{8BBBCB63-8A6B-4271-ACDC-65C5C25FD9E4}" srcId="{36C2B3EC-60DE-4DC5-B4BD-6C145C46B206}" destId="{79C29230-C5EF-4DE1-B8A3-8241990B5481}" srcOrd="4" destOrd="0" parTransId="{E6DD3D98-190A-4234-AB49-FBC64DBF1C2B}" sibTransId="{9F2E33DC-6EA0-4B51-9155-CBB1151A64BC}"/>
    <dgm:cxn modelId="{5C8E495E-45AE-499E-83FD-E5AE0E2A1463}" srcId="{36C2B3EC-60DE-4DC5-B4BD-6C145C46B206}" destId="{68FD760E-816E-4DEE-A72B-3DB172D5B15B}" srcOrd="3" destOrd="0" parTransId="{9D5D493D-B7BE-4966-AB7F-76663E12AF74}" sibTransId="{A295F404-7271-4196-927C-BE8F1FCD903C}"/>
    <dgm:cxn modelId="{D3790FAF-11ED-4E84-80C5-32A2E861EED6}" type="presOf" srcId="{B1C841C8-F2E7-4689-A540-E5B11D2B47A5}" destId="{D707A830-AD17-4AA0-A319-622F480678E7}" srcOrd="0" destOrd="0" presId="urn:microsoft.com/office/officeart/2005/8/layout/cycle5"/>
    <dgm:cxn modelId="{9E21000B-72F9-4B55-9C6C-D386114E90A0}" type="presOf" srcId="{75BDEA85-A366-4580-B3E2-5D07F270A13A}" destId="{FE54AF8C-F388-4E6B-8CEC-EE98E84E900F}" srcOrd="0" destOrd="0" presId="urn:microsoft.com/office/officeart/2005/8/layout/cycle5"/>
    <dgm:cxn modelId="{41E0D0F8-5721-4B68-8DB2-094D1B8582FB}" type="presOf" srcId="{41C7A5D1-44C1-4C86-87EB-EC0B9AD91608}" destId="{9A722509-93F0-49ED-B64D-9729EECBC3C9}" srcOrd="0" destOrd="0" presId="urn:microsoft.com/office/officeart/2005/8/layout/cycle5"/>
    <dgm:cxn modelId="{59CB958C-41BE-4596-AC02-B7712C36CD61}" type="presOf" srcId="{D53F7FCC-7BA9-4DE5-B2AD-801E684A91A5}" destId="{B5B30F10-6A63-4DA1-AB55-A713F034D6BA}" srcOrd="0" destOrd="0" presId="urn:microsoft.com/office/officeart/2005/8/layout/cycle5"/>
    <dgm:cxn modelId="{7CB7F9D5-6703-4DEF-9176-340070F33887}" type="presOf" srcId="{A295F404-7271-4196-927C-BE8F1FCD903C}" destId="{295B13AB-B3D3-4EBD-9CA8-9B64280D7B42}" srcOrd="0" destOrd="0" presId="urn:microsoft.com/office/officeart/2005/8/layout/cycle5"/>
    <dgm:cxn modelId="{AC472443-F766-4E8D-A2F3-61F6DB496751}" srcId="{36C2B3EC-60DE-4DC5-B4BD-6C145C46B206}" destId="{D53F7FCC-7BA9-4DE5-B2AD-801E684A91A5}" srcOrd="1" destOrd="0" parTransId="{C7077C82-D20C-4681-BF5C-00DC2B5C28F0}" sibTransId="{082FCF49-6C0C-44AF-B478-AD2DAED213A0}"/>
    <dgm:cxn modelId="{35813020-267C-4E67-8FAB-7F04A7201A9A}" type="presOf" srcId="{9F2E33DC-6EA0-4B51-9155-CBB1151A64BC}" destId="{E5DCD386-48EE-4554-97F0-B7813A664DEB}" srcOrd="0" destOrd="0" presId="urn:microsoft.com/office/officeart/2005/8/layout/cycle5"/>
    <dgm:cxn modelId="{E9A1276E-01A8-49E7-9039-37FBBD6E329C}" type="presOf" srcId="{73A4D528-32B6-4C4C-9C8E-C448DDB88275}" destId="{364B873E-477C-47EB-AF44-78A8B876D579}" srcOrd="0" destOrd="0" presId="urn:microsoft.com/office/officeart/2005/8/layout/cycle5"/>
    <dgm:cxn modelId="{56FA0F13-D464-4411-8E34-9A1808DFDE73}" type="presParOf" srcId="{7FCBA745-73D8-484B-85CE-DD95112790EB}" destId="{9A722509-93F0-49ED-B64D-9729EECBC3C9}" srcOrd="0" destOrd="0" presId="urn:microsoft.com/office/officeart/2005/8/layout/cycle5"/>
    <dgm:cxn modelId="{1FA3DF7C-7DE1-4FC3-86C2-803CE98CC7AA}" type="presParOf" srcId="{7FCBA745-73D8-484B-85CE-DD95112790EB}" destId="{69A8CBD9-4B01-4470-B15D-084B3CA06759}" srcOrd="1" destOrd="0" presId="urn:microsoft.com/office/officeart/2005/8/layout/cycle5"/>
    <dgm:cxn modelId="{C305206A-51DE-4987-9ADE-3A0F15D79798}" type="presParOf" srcId="{7FCBA745-73D8-484B-85CE-DD95112790EB}" destId="{FE54AF8C-F388-4E6B-8CEC-EE98E84E900F}" srcOrd="2" destOrd="0" presId="urn:microsoft.com/office/officeart/2005/8/layout/cycle5"/>
    <dgm:cxn modelId="{B7D7EEBF-F6BF-4851-A7F3-8C21006D1AE8}" type="presParOf" srcId="{7FCBA745-73D8-484B-85CE-DD95112790EB}" destId="{B5B30F10-6A63-4DA1-AB55-A713F034D6BA}" srcOrd="3" destOrd="0" presId="urn:microsoft.com/office/officeart/2005/8/layout/cycle5"/>
    <dgm:cxn modelId="{79D69D94-63D5-4BCA-A322-F0FADC376E6C}" type="presParOf" srcId="{7FCBA745-73D8-484B-85CE-DD95112790EB}" destId="{26905CCE-006B-4078-8D73-09A1837220FD}" srcOrd="4" destOrd="0" presId="urn:microsoft.com/office/officeart/2005/8/layout/cycle5"/>
    <dgm:cxn modelId="{7A82941A-996C-4479-8FB7-7F683D110B2F}" type="presParOf" srcId="{7FCBA745-73D8-484B-85CE-DD95112790EB}" destId="{F92D0596-49A3-4385-86D3-3CF2498C02FE}" srcOrd="5" destOrd="0" presId="urn:microsoft.com/office/officeart/2005/8/layout/cycle5"/>
    <dgm:cxn modelId="{2636AD09-5A4E-4FE1-9B44-CA976324EF2D}" type="presParOf" srcId="{7FCBA745-73D8-484B-85CE-DD95112790EB}" destId="{364B873E-477C-47EB-AF44-78A8B876D579}" srcOrd="6" destOrd="0" presId="urn:microsoft.com/office/officeart/2005/8/layout/cycle5"/>
    <dgm:cxn modelId="{83030308-4F25-4A1B-8BB7-68FF2FD3DBEB}" type="presParOf" srcId="{7FCBA745-73D8-484B-85CE-DD95112790EB}" destId="{FA4501F3-C2AD-4B36-947A-205FFA2D66D0}" srcOrd="7" destOrd="0" presId="urn:microsoft.com/office/officeart/2005/8/layout/cycle5"/>
    <dgm:cxn modelId="{3E8C83F3-D8C7-42C1-BAAA-E8EDBEB7609B}" type="presParOf" srcId="{7FCBA745-73D8-484B-85CE-DD95112790EB}" destId="{D707A830-AD17-4AA0-A319-622F480678E7}" srcOrd="8" destOrd="0" presId="urn:microsoft.com/office/officeart/2005/8/layout/cycle5"/>
    <dgm:cxn modelId="{2F147103-12A6-4FC8-95BD-864E153365ED}" type="presParOf" srcId="{7FCBA745-73D8-484B-85CE-DD95112790EB}" destId="{158648FF-DF6C-41E8-AF8E-9C32CA6ABBB0}" srcOrd="9" destOrd="0" presId="urn:microsoft.com/office/officeart/2005/8/layout/cycle5"/>
    <dgm:cxn modelId="{6A74663D-9232-44BD-8F85-C33F6A297524}" type="presParOf" srcId="{7FCBA745-73D8-484B-85CE-DD95112790EB}" destId="{755FF9BE-4309-441F-BBE8-81E928EDA7ED}" srcOrd="10" destOrd="0" presId="urn:microsoft.com/office/officeart/2005/8/layout/cycle5"/>
    <dgm:cxn modelId="{BCC5BBDA-BE83-4CEC-B6F6-153E92EE5569}" type="presParOf" srcId="{7FCBA745-73D8-484B-85CE-DD95112790EB}" destId="{295B13AB-B3D3-4EBD-9CA8-9B64280D7B42}" srcOrd="11" destOrd="0" presId="urn:microsoft.com/office/officeart/2005/8/layout/cycle5"/>
    <dgm:cxn modelId="{8EE6F34F-8D11-4BC7-A3D4-94A78EDB1871}" type="presParOf" srcId="{7FCBA745-73D8-484B-85CE-DD95112790EB}" destId="{015A3669-D04A-48CB-8855-D712833EFE0C}" srcOrd="12" destOrd="0" presId="urn:microsoft.com/office/officeart/2005/8/layout/cycle5"/>
    <dgm:cxn modelId="{2C433D7F-8C0E-4E4E-A3E0-1F21192E10BE}" type="presParOf" srcId="{7FCBA745-73D8-484B-85CE-DD95112790EB}" destId="{30B68FBB-6B4D-408C-958B-5A4336ADE403}" srcOrd="13" destOrd="0" presId="urn:microsoft.com/office/officeart/2005/8/layout/cycle5"/>
    <dgm:cxn modelId="{F02A5452-1459-40E2-85FA-A4EF13F6F2A5}" type="presParOf" srcId="{7FCBA745-73D8-484B-85CE-DD95112790EB}" destId="{E5DCD386-48EE-4554-97F0-B7813A664DEB}"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C1461-1E72-435F-B185-39F21761FB97}" type="doc">
      <dgm:prSet loTypeId="urn:microsoft.com/office/officeart/2005/8/layout/process2" loCatId="process" qsTypeId="urn:microsoft.com/office/officeart/2005/8/quickstyle/simple1" qsCatId="simple" csTypeId="urn:microsoft.com/office/officeart/2005/8/colors/accent2_2" csCatId="accent2" phldr="1"/>
      <dgm:spPr/>
    </dgm:pt>
    <dgm:pt modelId="{B36B4B55-C205-497F-AFA8-22CE850D453C}">
      <dgm:prSet phldrT="[Text]"/>
      <dgm:spPr/>
      <dgm:t>
        <a:bodyPr/>
        <a:lstStyle/>
        <a:p>
          <a:r>
            <a:rPr lang="en-US" dirty="0" smtClean="0"/>
            <a:t>Shareholders</a:t>
          </a:r>
          <a:endParaRPr lang="en-US" dirty="0"/>
        </a:p>
      </dgm:t>
    </dgm:pt>
    <dgm:pt modelId="{E2D56122-0234-47D9-BF03-3ABF1289E8B6}" type="parTrans" cxnId="{D627789B-9EDB-4CC4-85B5-59CF589CA758}">
      <dgm:prSet/>
      <dgm:spPr/>
      <dgm:t>
        <a:bodyPr/>
        <a:lstStyle/>
        <a:p>
          <a:endParaRPr lang="en-US"/>
        </a:p>
      </dgm:t>
    </dgm:pt>
    <dgm:pt modelId="{793DF572-0F1D-4EC3-BED7-6F990A83FE87}" type="sibTrans" cxnId="{D627789B-9EDB-4CC4-85B5-59CF589CA758}">
      <dgm:prSet/>
      <dgm:spPr/>
      <dgm:t>
        <a:bodyPr/>
        <a:lstStyle/>
        <a:p>
          <a:endParaRPr lang="en-US" dirty="0"/>
        </a:p>
      </dgm:t>
    </dgm:pt>
    <dgm:pt modelId="{18E6B81F-551F-45D9-A659-8B6CDC995E15}">
      <dgm:prSet phldrT="[Text]"/>
      <dgm:spPr/>
      <dgm:t>
        <a:bodyPr/>
        <a:lstStyle/>
        <a:p>
          <a:r>
            <a:rPr lang="en-US" dirty="0" smtClean="0"/>
            <a:t>Board of Directors</a:t>
          </a:r>
          <a:endParaRPr lang="en-US" dirty="0"/>
        </a:p>
      </dgm:t>
    </dgm:pt>
    <dgm:pt modelId="{B0897365-0A8D-43C5-BF3B-5FC7A1C11F34}" type="parTrans" cxnId="{2763BAA1-CBB8-49C9-A763-668714D80C65}">
      <dgm:prSet/>
      <dgm:spPr/>
      <dgm:t>
        <a:bodyPr/>
        <a:lstStyle/>
        <a:p>
          <a:endParaRPr lang="en-US"/>
        </a:p>
      </dgm:t>
    </dgm:pt>
    <dgm:pt modelId="{8546ADF5-8015-40FC-8CF0-94B8ED517DCD}" type="sibTrans" cxnId="{2763BAA1-CBB8-49C9-A763-668714D80C65}">
      <dgm:prSet/>
      <dgm:spPr/>
      <dgm:t>
        <a:bodyPr/>
        <a:lstStyle/>
        <a:p>
          <a:endParaRPr lang="en-US" dirty="0"/>
        </a:p>
      </dgm:t>
    </dgm:pt>
    <dgm:pt modelId="{08C30318-2B21-4FC5-AA9A-9FF932D00A38}">
      <dgm:prSet phldrT="[Text]"/>
      <dgm:spPr/>
      <dgm:t>
        <a:bodyPr/>
        <a:lstStyle/>
        <a:p>
          <a:r>
            <a:rPr lang="en-US" dirty="0" smtClean="0"/>
            <a:t>Executive Management</a:t>
          </a:r>
          <a:endParaRPr lang="en-US" dirty="0"/>
        </a:p>
      </dgm:t>
    </dgm:pt>
    <dgm:pt modelId="{EE99D3BE-21B4-4049-A56A-8B2D9D60D260}" type="parTrans" cxnId="{AC067594-6A05-497E-9411-89AAE44A8D5E}">
      <dgm:prSet/>
      <dgm:spPr/>
      <dgm:t>
        <a:bodyPr/>
        <a:lstStyle/>
        <a:p>
          <a:endParaRPr lang="en-US"/>
        </a:p>
      </dgm:t>
    </dgm:pt>
    <dgm:pt modelId="{4546EF3A-C845-45FA-918A-D5030572BEA2}" type="sibTrans" cxnId="{AC067594-6A05-497E-9411-89AAE44A8D5E}">
      <dgm:prSet/>
      <dgm:spPr/>
      <dgm:t>
        <a:bodyPr/>
        <a:lstStyle/>
        <a:p>
          <a:endParaRPr lang="en-US"/>
        </a:p>
      </dgm:t>
    </dgm:pt>
    <dgm:pt modelId="{E2174126-A7A2-487C-A6BF-AAD0EABCF911}" type="pres">
      <dgm:prSet presAssocID="{67AC1461-1E72-435F-B185-39F21761FB97}" presName="linearFlow" presStyleCnt="0">
        <dgm:presLayoutVars>
          <dgm:resizeHandles val="exact"/>
        </dgm:presLayoutVars>
      </dgm:prSet>
      <dgm:spPr/>
    </dgm:pt>
    <dgm:pt modelId="{E0F53CAD-930B-4F64-8F44-090AF28C6836}" type="pres">
      <dgm:prSet presAssocID="{B36B4B55-C205-497F-AFA8-22CE850D453C}" presName="node" presStyleLbl="node1" presStyleIdx="0" presStyleCnt="3">
        <dgm:presLayoutVars>
          <dgm:bulletEnabled val="1"/>
        </dgm:presLayoutVars>
      </dgm:prSet>
      <dgm:spPr/>
      <dgm:t>
        <a:bodyPr/>
        <a:lstStyle/>
        <a:p>
          <a:endParaRPr lang="en-US"/>
        </a:p>
      </dgm:t>
    </dgm:pt>
    <dgm:pt modelId="{86747A91-9A55-4AE0-9E61-BBA743E674A8}" type="pres">
      <dgm:prSet presAssocID="{793DF572-0F1D-4EC3-BED7-6F990A83FE87}" presName="sibTrans" presStyleLbl="sibTrans2D1" presStyleIdx="0" presStyleCnt="2"/>
      <dgm:spPr/>
      <dgm:t>
        <a:bodyPr/>
        <a:lstStyle/>
        <a:p>
          <a:endParaRPr lang="en-US"/>
        </a:p>
      </dgm:t>
    </dgm:pt>
    <dgm:pt modelId="{F4681778-89BA-47EF-85C6-58981394581C}" type="pres">
      <dgm:prSet presAssocID="{793DF572-0F1D-4EC3-BED7-6F990A83FE87}" presName="connectorText" presStyleLbl="sibTrans2D1" presStyleIdx="0" presStyleCnt="2"/>
      <dgm:spPr/>
      <dgm:t>
        <a:bodyPr/>
        <a:lstStyle/>
        <a:p>
          <a:endParaRPr lang="en-US"/>
        </a:p>
      </dgm:t>
    </dgm:pt>
    <dgm:pt modelId="{B253417F-03E9-480B-ACFF-8AE1C03176E8}" type="pres">
      <dgm:prSet presAssocID="{18E6B81F-551F-45D9-A659-8B6CDC995E15}" presName="node" presStyleLbl="node1" presStyleIdx="1" presStyleCnt="3">
        <dgm:presLayoutVars>
          <dgm:bulletEnabled val="1"/>
        </dgm:presLayoutVars>
      </dgm:prSet>
      <dgm:spPr/>
      <dgm:t>
        <a:bodyPr/>
        <a:lstStyle/>
        <a:p>
          <a:endParaRPr lang="en-US"/>
        </a:p>
      </dgm:t>
    </dgm:pt>
    <dgm:pt modelId="{77DCD62E-EAB9-4253-9127-8BA4868A3B23}" type="pres">
      <dgm:prSet presAssocID="{8546ADF5-8015-40FC-8CF0-94B8ED517DCD}" presName="sibTrans" presStyleLbl="sibTrans2D1" presStyleIdx="1" presStyleCnt="2"/>
      <dgm:spPr/>
      <dgm:t>
        <a:bodyPr/>
        <a:lstStyle/>
        <a:p>
          <a:endParaRPr lang="en-US"/>
        </a:p>
      </dgm:t>
    </dgm:pt>
    <dgm:pt modelId="{04ECAE2A-1F89-414E-9A9C-708BAF65A2DA}" type="pres">
      <dgm:prSet presAssocID="{8546ADF5-8015-40FC-8CF0-94B8ED517DCD}" presName="connectorText" presStyleLbl="sibTrans2D1" presStyleIdx="1" presStyleCnt="2"/>
      <dgm:spPr/>
      <dgm:t>
        <a:bodyPr/>
        <a:lstStyle/>
        <a:p>
          <a:endParaRPr lang="en-US"/>
        </a:p>
      </dgm:t>
    </dgm:pt>
    <dgm:pt modelId="{A7D47570-F346-4D94-BBD6-849A775607FE}" type="pres">
      <dgm:prSet presAssocID="{08C30318-2B21-4FC5-AA9A-9FF932D00A38}" presName="node" presStyleLbl="node1" presStyleIdx="2" presStyleCnt="3">
        <dgm:presLayoutVars>
          <dgm:bulletEnabled val="1"/>
        </dgm:presLayoutVars>
      </dgm:prSet>
      <dgm:spPr/>
      <dgm:t>
        <a:bodyPr/>
        <a:lstStyle/>
        <a:p>
          <a:endParaRPr lang="en-US"/>
        </a:p>
      </dgm:t>
    </dgm:pt>
  </dgm:ptLst>
  <dgm:cxnLst>
    <dgm:cxn modelId="{2E270DFE-6368-43C1-BB86-E3FFDC1EE7B5}" type="presOf" srcId="{8546ADF5-8015-40FC-8CF0-94B8ED517DCD}" destId="{77DCD62E-EAB9-4253-9127-8BA4868A3B23}" srcOrd="0" destOrd="0" presId="urn:microsoft.com/office/officeart/2005/8/layout/process2"/>
    <dgm:cxn modelId="{3103C554-401C-4E35-A85B-9C56175D4210}" type="presOf" srcId="{8546ADF5-8015-40FC-8CF0-94B8ED517DCD}" destId="{04ECAE2A-1F89-414E-9A9C-708BAF65A2DA}" srcOrd="1" destOrd="0" presId="urn:microsoft.com/office/officeart/2005/8/layout/process2"/>
    <dgm:cxn modelId="{8DD40AAF-3091-4A86-8973-6B30EB997B3D}" type="presOf" srcId="{B36B4B55-C205-497F-AFA8-22CE850D453C}" destId="{E0F53CAD-930B-4F64-8F44-090AF28C6836}" srcOrd="0" destOrd="0" presId="urn:microsoft.com/office/officeart/2005/8/layout/process2"/>
    <dgm:cxn modelId="{9FD0AF54-9AC6-4842-BCD3-311F956DF4C0}" type="presOf" srcId="{793DF572-0F1D-4EC3-BED7-6F990A83FE87}" destId="{F4681778-89BA-47EF-85C6-58981394581C}" srcOrd="1" destOrd="0" presId="urn:microsoft.com/office/officeart/2005/8/layout/process2"/>
    <dgm:cxn modelId="{1B96F33D-1319-4578-9F0E-310CD7C02D6E}" type="presOf" srcId="{67AC1461-1E72-435F-B185-39F21761FB97}" destId="{E2174126-A7A2-487C-A6BF-AAD0EABCF911}" srcOrd="0" destOrd="0" presId="urn:microsoft.com/office/officeart/2005/8/layout/process2"/>
    <dgm:cxn modelId="{2763BAA1-CBB8-49C9-A763-668714D80C65}" srcId="{67AC1461-1E72-435F-B185-39F21761FB97}" destId="{18E6B81F-551F-45D9-A659-8B6CDC995E15}" srcOrd="1" destOrd="0" parTransId="{B0897365-0A8D-43C5-BF3B-5FC7A1C11F34}" sibTransId="{8546ADF5-8015-40FC-8CF0-94B8ED517DCD}"/>
    <dgm:cxn modelId="{423C075A-26FD-4684-9E5A-174FAB107640}" type="presOf" srcId="{793DF572-0F1D-4EC3-BED7-6F990A83FE87}" destId="{86747A91-9A55-4AE0-9E61-BBA743E674A8}" srcOrd="0" destOrd="0" presId="urn:microsoft.com/office/officeart/2005/8/layout/process2"/>
    <dgm:cxn modelId="{CBEA62D3-0D5B-42F4-BDBD-0F6DA87EFFD7}" type="presOf" srcId="{18E6B81F-551F-45D9-A659-8B6CDC995E15}" destId="{B253417F-03E9-480B-ACFF-8AE1C03176E8}" srcOrd="0" destOrd="0" presId="urn:microsoft.com/office/officeart/2005/8/layout/process2"/>
    <dgm:cxn modelId="{D627789B-9EDB-4CC4-85B5-59CF589CA758}" srcId="{67AC1461-1E72-435F-B185-39F21761FB97}" destId="{B36B4B55-C205-497F-AFA8-22CE850D453C}" srcOrd="0" destOrd="0" parTransId="{E2D56122-0234-47D9-BF03-3ABF1289E8B6}" sibTransId="{793DF572-0F1D-4EC3-BED7-6F990A83FE87}"/>
    <dgm:cxn modelId="{66644A1F-EB1A-434A-BB66-94253D52BAE1}" type="presOf" srcId="{08C30318-2B21-4FC5-AA9A-9FF932D00A38}" destId="{A7D47570-F346-4D94-BBD6-849A775607FE}" srcOrd="0" destOrd="0" presId="urn:microsoft.com/office/officeart/2005/8/layout/process2"/>
    <dgm:cxn modelId="{AC067594-6A05-497E-9411-89AAE44A8D5E}" srcId="{67AC1461-1E72-435F-B185-39F21761FB97}" destId="{08C30318-2B21-4FC5-AA9A-9FF932D00A38}" srcOrd="2" destOrd="0" parTransId="{EE99D3BE-21B4-4049-A56A-8B2D9D60D260}" sibTransId="{4546EF3A-C845-45FA-918A-D5030572BEA2}"/>
    <dgm:cxn modelId="{62CCDEDF-0086-4756-9F0C-32D90C159E05}" type="presParOf" srcId="{E2174126-A7A2-487C-A6BF-AAD0EABCF911}" destId="{E0F53CAD-930B-4F64-8F44-090AF28C6836}" srcOrd="0" destOrd="0" presId="urn:microsoft.com/office/officeart/2005/8/layout/process2"/>
    <dgm:cxn modelId="{4E7138E8-EA60-4DB4-99D3-AB90CF62E8E9}" type="presParOf" srcId="{E2174126-A7A2-487C-A6BF-AAD0EABCF911}" destId="{86747A91-9A55-4AE0-9E61-BBA743E674A8}" srcOrd="1" destOrd="0" presId="urn:microsoft.com/office/officeart/2005/8/layout/process2"/>
    <dgm:cxn modelId="{626A194E-CDF8-4931-8D72-67C9DB832C43}" type="presParOf" srcId="{86747A91-9A55-4AE0-9E61-BBA743E674A8}" destId="{F4681778-89BA-47EF-85C6-58981394581C}" srcOrd="0" destOrd="0" presId="urn:microsoft.com/office/officeart/2005/8/layout/process2"/>
    <dgm:cxn modelId="{E589330F-FE8E-42A9-8DBB-82E66DB2BB5F}" type="presParOf" srcId="{E2174126-A7A2-487C-A6BF-AAD0EABCF911}" destId="{B253417F-03E9-480B-ACFF-8AE1C03176E8}" srcOrd="2" destOrd="0" presId="urn:microsoft.com/office/officeart/2005/8/layout/process2"/>
    <dgm:cxn modelId="{44C644EE-B780-4750-BD39-2BA277C48708}" type="presParOf" srcId="{E2174126-A7A2-487C-A6BF-AAD0EABCF911}" destId="{77DCD62E-EAB9-4253-9127-8BA4868A3B23}" srcOrd="3" destOrd="0" presId="urn:microsoft.com/office/officeart/2005/8/layout/process2"/>
    <dgm:cxn modelId="{9C7B9B99-CE61-409F-8917-6D57D7A9F649}" type="presParOf" srcId="{77DCD62E-EAB9-4253-9127-8BA4868A3B23}" destId="{04ECAE2A-1F89-414E-9A9C-708BAF65A2DA}" srcOrd="0" destOrd="0" presId="urn:microsoft.com/office/officeart/2005/8/layout/process2"/>
    <dgm:cxn modelId="{F0A2A394-A3FC-4772-938E-811217CBBC47}" type="presParOf" srcId="{E2174126-A7A2-487C-A6BF-AAD0EABCF911}" destId="{A7D47570-F346-4D94-BBD6-849A775607FE}"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AC1461-1E72-435F-B185-39F21761FB97}" type="doc">
      <dgm:prSet loTypeId="urn:microsoft.com/office/officeart/2005/8/layout/process2" loCatId="process" qsTypeId="urn:microsoft.com/office/officeart/2005/8/quickstyle/simple1" qsCatId="simple" csTypeId="urn:microsoft.com/office/officeart/2005/8/colors/accent2_2" csCatId="accent2" phldr="1"/>
      <dgm:spPr/>
    </dgm:pt>
    <dgm:pt modelId="{B36B4B55-C205-497F-AFA8-22CE850D453C}">
      <dgm:prSet phldrT="[Text]"/>
      <dgm:spPr/>
      <dgm:t>
        <a:bodyPr/>
        <a:lstStyle/>
        <a:p>
          <a:r>
            <a:rPr lang="en-US" dirty="0" smtClean="0"/>
            <a:t>General</a:t>
          </a:r>
          <a:endParaRPr lang="en-US" dirty="0"/>
        </a:p>
      </dgm:t>
    </dgm:pt>
    <dgm:pt modelId="{E2D56122-0234-47D9-BF03-3ABF1289E8B6}" type="parTrans" cxnId="{D627789B-9EDB-4CC4-85B5-59CF589CA758}">
      <dgm:prSet/>
      <dgm:spPr/>
      <dgm:t>
        <a:bodyPr/>
        <a:lstStyle/>
        <a:p>
          <a:endParaRPr lang="en-US"/>
        </a:p>
      </dgm:t>
    </dgm:pt>
    <dgm:pt modelId="{793DF572-0F1D-4EC3-BED7-6F990A83FE87}" type="sibTrans" cxnId="{D627789B-9EDB-4CC4-85B5-59CF589CA758}">
      <dgm:prSet/>
      <dgm:spPr/>
      <dgm:t>
        <a:bodyPr/>
        <a:lstStyle/>
        <a:p>
          <a:endParaRPr lang="en-US" dirty="0"/>
        </a:p>
      </dgm:t>
    </dgm:pt>
    <dgm:pt modelId="{18E6B81F-551F-45D9-A659-8B6CDC995E15}">
      <dgm:prSet phldrT="[Text]"/>
      <dgm:spPr/>
      <dgm:t>
        <a:bodyPr/>
        <a:lstStyle/>
        <a:p>
          <a:r>
            <a:rPr lang="en-US" dirty="0" smtClean="0"/>
            <a:t>Broad</a:t>
          </a:r>
          <a:endParaRPr lang="en-US" dirty="0"/>
        </a:p>
      </dgm:t>
    </dgm:pt>
    <dgm:pt modelId="{B0897365-0A8D-43C5-BF3B-5FC7A1C11F34}" type="parTrans" cxnId="{2763BAA1-CBB8-49C9-A763-668714D80C65}">
      <dgm:prSet/>
      <dgm:spPr/>
      <dgm:t>
        <a:bodyPr/>
        <a:lstStyle/>
        <a:p>
          <a:endParaRPr lang="en-US"/>
        </a:p>
      </dgm:t>
    </dgm:pt>
    <dgm:pt modelId="{8546ADF5-8015-40FC-8CF0-94B8ED517DCD}" type="sibTrans" cxnId="{2763BAA1-CBB8-49C9-A763-668714D80C65}">
      <dgm:prSet/>
      <dgm:spPr/>
      <dgm:t>
        <a:bodyPr/>
        <a:lstStyle/>
        <a:p>
          <a:endParaRPr lang="en-US" dirty="0"/>
        </a:p>
      </dgm:t>
    </dgm:pt>
    <dgm:pt modelId="{08C30318-2B21-4FC5-AA9A-9FF932D00A38}">
      <dgm:prSet phldrT="[Text]"/>
      <dgm:spPr/>
      <dgm:t>
        <a:bodyPr/>
        <a:lstStyle/>
        <a:p>
          <a:r>
            <a:rPr lang="en-US" dirty="0" smtClean="0"/>
            <a:t>Specific</a:t>
          </a:r>
          <a:endParaRPr lang="en-US" dirty="0"/>
        </a:p>
      </dgm:t>
    </dgm:pt>
    <dgm:pt modelId="{EE99D3BE-21B4-4049-A56A-8B2D9D60D260}" type="parTrans" cxnId="{AC067594-6A05-497E-9411-89AAE44A8D5E}">
      <dgm:prSet/>
      <dgm:spPr/>
      <dgm:t>
        <a:bodyPr/>
        <a:lstStyle/>
        <a:p>
          <a:endParaRPr lang="en-US"/>
        </a:p>
      </dgm:t>
    </dgm:pt>
    <dgm:pt modelId="{4546EF3A-C845-45FA-918A-D5030572BEA2}" type="sibTrans" cxnId="{AC067594-6A05-497E-9411-89AAE44A8D5E}">
      <dgm:prSet/>
      <dgm:spPr/>
      <dgm:t>
        <a:bodyPr/>
        <a:lstStyle/>
        <a:p>
          <a:endParaRPr lang="en-US"/>
        </a:p>
      </dgm:t>
    </dgm:pt>
    <dgm:pt modelId="{E2174126-A7A2-487C-A6BF-AAD0EABCF911}" type="pres">
      <dgm:prSet presAssocID="{67AC1461-1E72-435F-B185-39F21761FB97}" presName="linearFlow" presStyleCnt="0">
        <dgm:presLayoutVars>
          <dgm:resizeHandles val="exact"/>
        </dgm:presLayoutVars>
      </dgm:prSet>
      <dgm:spPr/>
    </dgm:pt>
    <dgm:pt modelId="{E0F53CAD-930B-4F64-8F44-090AF28C6836}" type="pres">
      <dgm:prSet presAssocID="{B36B4B55-C205-497F-AFA8-22CE850D453C}" presName="node" presStyleLbl="node1" presStyleIdx="0" presStyleCnt="3">
        <dgm:presLayoutVars>
          <dgm:bulletEnabled val="1"/>
        </dgm:presLayoutVars>
      </dgm:prSet>
      <dgm:spPr/>
      <dgm:t>
        <a:bodyPr/>
        <a:lstStyle/>
        <a:p>
          <a:endParaRPr lang="en-US"/>
        </a:p>
      </dgm:t>
    </dgm:pt>
    <dgm:pt modelId="{86747A91-9A55-4AE0-9E61-BBA743E674A8}" type="pres">
      <dgm:prSet presAssocID="{793DF572-0F1D-4EC3-BED7-6F990A83FE87}" presName="sibTrans" presStyleLbl="sibTrans2D1" presStyleIdx="0" presStyleCnt="2"/>
      <dgm:spPr/>
      <dgm:t>
        <a:bodyPr/>
        <a:lstStyle/>
        <a:p>
          <a:endParaRPr lang="en-US"/>
        </a:p>
      </dgm:t>
    </dgm:pt>
    <dgm:pt modelId="{F4681778-89BA-47EF-85C6-58981394581C}" type="pres">
      <dgm:prSet presAssocID="{793DF572-0F1D-4EC3-BED7-6F990A83FE87}" presName="connectorText" presStyleLbl="sibTrans2D1" presStyleIdx="0" presStyleCnt="2"/>
      <dgm:spPr/>
      <dgm:t>
        <a:bodyPr/>
        <a:lstStyle/>
        <a:p>
          <a:endParaRPr lang="en-US"/>
        </a:p>
      </dgm:t>
    </dgm:pt>
    <dgm:pt modelId="{B253417F-03E9-480B-ACFF-8AE1C03176E8}" type="pres">
      <dgm:prSet presAssocID="{18E6B81F-551F-45D9-A659-8B6CDC995E15}" presName="node" presStyleLbl="node1" presStyleIdx="1" presStyleCnt="3">
        <dgm:presLayoutVars>
          <dgm:bulletEnabled val="1"/>
        </dgm:presLayoutVars>
      </dgm:prSet>
      <dgm:spPr/>
      <dgm:t>
        <a:bodyPr/>
        <a:lstStyle/>
        <a:p>
          <a:endParaRPr lang="en-US"/>
        </a:p>
      </dgm:t>
    </dgm:pt>
    <dgm:pt modelId="{77DCD62E-EAB9-4253-9127-8BA4868A3B23}" type="pres">
      <dgm:prSet presAssocID="{8546ADF5-8015-40FC-8CF0-94B8ED517DCD}" presName="sibTrans" presStyleLbl="sibTrans2D1" presStyleIdx="1" presStyleCnt="2"/>
      <dgm:spPr/>
      <dgm:t>
        <a:bodyPr/>
        <a:lstStyle/>
        <a:p>
          <a:endParaRPr lang="en-US"/>
        </a:p>
      </dgm:t>
    </dgm:pt>
    <dgm:pt modelId="{04ECAE2A-1F89-414E-9A9C-708BAF65A2DA}" type="pres">
      <dgm:prSet presAssocID="{8546ADF5-8015-40FC-8CF0-94B8ED517DCD}" presName="connectorText" presStyleLbl="sibTrans2D1" presStyleIdx="1" presStyleCnt="2"/>
      <dgm:spPr/>
      <dgm:t>
        <a:bodyPr/>
        <a:lstStyle/>
        <a:p>
          <a:endParaRPr lang="en-US"/>
        </a:p>
      </dgm:t>
    </dgm:pt>
    <dgm:pt modelId="{A7D47570-F346-4D94-BBD6-849A775607FE}" type="pres">
      <dgm:prSet presAssocID="{08C30318-2B21-4FC5-AA9A-9FF932D00A38}" presName="node" presStyleLbl="node1" presStyleIdx="2" presStyleCnt="3">
        <dgm:presLayoutVars>
          <dgm:bulletEnabled val="1"/>
        </dgm:presLayoutVars>
      </dgm:prSet>
      <dgm:spPr/>
      <dgm:t>
        <a:bodyPr/>
        <a:lstStyle/>
        <a:p>
          <a:endParaRPr lang="en-US"/>
        </a:p>
      </dgm:t>
    </dgm:pt>
  </dgm:ptLst>
  <dgm:cxnLst>
    <dgm:cxn modelId="{BC519CD8-A5FC-44B9-87D2-9E67740E8B84}" type="presOf" srcId="{793DF572-0F1D-4EC3-BED7-6F990A83FE87}" destId="{86747A91-9A55-4AE0-9E61-BBA743E674A8}" srcOrd="0" destOrd="0" presId="urn:microsoft.com/office/officeart/2005/8/layout/process2"/>
    <dgm:cxn modelId="{8D4C9ED5-5796-4BA0-B8E6-761345D1384F}" type="presOf" srcId="{B36B4B55-C205-497F-AFA8-22CE850D453C}" destId="{E0F53CAD-930B-4F64-8F44-090AF28C6836}" srcOrd="0" destOrd="0" presId="urn:microsoft.com/office/officeart/2005/8/layout/process2"/>
    <dgm:cxn modelId="{715BDB07-15DC-455F-9AC9-2CE4C71917B7}" type="presOf" srcId="{67AC1461-1E72-435F-B185-39F21761FB97}" destId="{E2174126-A7A2-487C-A6BF-AAD0EABCF911}" srcOrd="0" destOrd="0" presId="urn:microsoft.com/office/officeart/2005/8/layout/process2"/>
    <dgm:cxn modelId="{6C391BC7-9F0C-4EF2-BE87-50CB7BC129D3}" type="presOf" srcId="{18E6B81F-551F-45D9-A659-8B6CDC995E15}" destId="{B253417F-03E9-480B-ACFF-8AE1C03176E8}" srcOrd="0" destOrd="0" presId="urn:microsoft.com/office/officeart/2005/8/layout/process2"/>
    <dgm:cxn modelId="{5DE52C85-9EA2-4B2E-9394-DCE492AD169D}" type="presOf" srcId="{793DF572-0F1D-4EC3-BED7-6F990A83FE87}" destId="{F4681778-89BA-47EF-85C6-58981394581C}" srcOrd="1" destOrd="0" presId="urn:microsoft.com/office/officeart/2005/8/layout/process2"/>
    <dgm:cxn modelId="{23C39483-D3A2-4431-8E99-BB6836566F77}" type="presOf" srcId="{8546ADF5-8015-40FC-8CF0-94B8ED517DCD}" destId="{77DCD62E-EAB9-4253-9127-8BA4868A3B23}" srcOrd="0" destOrd="0" presId="urn:microsoft.com/office/officeart/2005/8/layout/process2"/>
    <dgm:cxn modelId="{A47B0BDC-DAD3-4DEA-93B6-758A3B36F81E}" type="presOf" srcId="{8546ADF5-8015-40FC-8CF0-94B8ED517DCD}" destId="{04ECAE2A-1F89-414E-9A9C-708BAF65A2DA}" srcOrd="1" destOrd="0" presId="urn:microsoft.com/office/officeart/2005/8/layout/process2"/>
    <dgm:cxn modelId="{49F4761A-CC2F-427B-9E12-525938C12AAF}" type="presOf" srcId="{08C30318-2B21-4FC5-AA9A-9FF932D00A38}" destId="{A7D47570-F346-4D94-BBD6-849A775607FE}" srcOrd="0" destOrd="0" presId="urn:microsoft.com/office/officeart/2005/8/layout/process2"/>
    <dgm:cxn modelId="{2763BAA1-CBB8-49C9-A763-668714D80C65}" srcId="{67AC1461-1E72-435F-B185-39F21761FB97}" destId="{18E6B81F-551F-45D9-A659-8B6CDC995E15}" srcOrd="1" destOrd="0" parTransId="{B0897365-0A8D-43C5-BF3B-5FC7A1C11F34}" sibTransId="{8546ADF5-8015-40FC-8CF0-94B8ED517DCD}"/>
    <dgm:cxn modelId="{D627789B-9EDB-4CC4-85B5-59CF589CA758}" srcId="{67AC1461-1E72-435F-B185-39F21761FB97}" destId="{B36B4B55-C205-497F-AFA8-22CE850D453C}" srcOrd="0" destOrd="0" parTransId="{E2D56122-0234-47D9-BF03-3ABF1289E8B6}" sibTransId="{793DF572-0F1D-4EC3-BED7-6F990A83FE87}"/>
    <dgm:cxn modelId="{AC067594-6A05-497E-9411-89AAE44A8D5E}" srcId="{67AC1461-1E72-435F-B185-39F21761FB97}" destId="{08C30318-2B21-4FC5-AA9A-9FF932D00A38}" srcOrd="2" destOrd="0" parTransId="{EE99D3BE-21B4-4049-A56A-8B2D9D60D260}" sibTransId="{4546EF3A-C845-45FA-918A-D5030572BEA2}"/>
    <dgm:cxn modelId="{F3FBFC5C-588A-4260-BE6B-FF45553FFAE0}" type="presParOf" srcId="{E2174126-A7A2-487C-A6BF-AAD0EABCF911}" destId="{E0F53CAD-930B-4F64-8F44-090AF28C6836}" srcOrd="0" destOrd="0" presId="urn:microsoft.com/office/officeart/2005/8/layout/process2"/>
    <dgm:cxn modelId="{EEC8DB0E-9DD1-479B-AB1F-DEE919CEC5FB}" type="presParOf" srcId="{E2174126-A7A2-487C-A6BF-AAD0EABCF911}" destId="{86747A91-9A55-4AE0-9E61-BBA743E674A8}" srcOrd="1" destOrd="0" presId="urn:microsoft.com/office/officeart/2005/8/layout/process2"/>
    <dgm:cxn modelId="{70DED308-6E74-4CED-92F6-557B6E730D83}" type="presParOf" srcId="{86747A91-9A55-4AE0-9E61-BBA743E674A8}" destId="{F4681778-89BA-47EF-85C6-58981394581C}" srcOrd="0" destOrd="0" presId="urn:microsoft.com/office/officeart/2005/8/layout/process2"/>
    <dgm:cxn modelId="{35C877EB-10ED-423E-AE5A-E5B93E7140D4}" type="presParOf" srcId="{E2174126-A7A2-487C-A6BF-AAD0EABCF911}" destId="{B253417F-03E9-480B-ACFF-8AE1C03176E8}" srcOrd="2" destOrd="0" presId="urn:microsoft.com/office/officeart/2005/8/layout/process2"/>
    <dgm:cxn modelId="{5656975F-8C0A-42C4-A485-336F71C371EF}" type="presParOf" srcId="{E2174126-A7A2-487C-A6BF-AAD0EABCF911}" destId="{77DCD62E-EAB9-4253-9127-8BA4868A3B23}" srcOrd="3" destOrd="0" presId="urn:microsoft.com/office/officeart/2005/8/layout/process2"/>
    <dgm:cxn modelId="{ABE2FCA9-D330-429C-9B5A-F4857D171E14}" type="presParOf" srcId="{77DCD62E-EAB9-4253-9127-8BA4868A3B23}" destId="{04ECAE2A-1F89-414E-9A9C-708BAF65A2DA}" srcOrd="0" destOrd="0" presId="urn:microsoft.com/office/officeart/2005/8/layout/process2"/>
    <dgm:cxn modelId="{3C7653C3-C884-4E19-9278-9911859DE503}" type="presParOf" srcId="{E2174126-A7A2-487C-A6BF-AAD0EABCF911}" destId="{A7D47570-F346-4D94-BBD6-849A775607FE}" srcOrd="4" destOrd="0" presId="urn:microsoft.com/office/officeart/2005/8/layout/process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722509-93F0-49ED-B64D-9729EECBC3C9}">
      <dsp:nvSpPr>
        <dsp:cNvPr id="0" name=""/>
        <dsp:cNvSpPr/>
      </dsp:nvSpPr>
      <dsp:spPr>
        <a:xfrm>
          <a:off x="1676397" y="380997"/>
          <a:ext cx="1339081" cy="870402"/>
        </a:xfrm>
        <a:prstGeom prst="roundRect">
          <a:avLst/>
        </a:prstGeom>
        <a:solidFill>
          <a:schemeClr val="accent4">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Goals</a:t>
          </a:r>
          <a:endParaRPr lang="en-US" sz="1400" kern="1200" dirty="0"/>
        </a:p>
      </dsp:txBody>
      <dsp:txXfrm>
        <a:off x="1676397" y="380997"/>
        <a:ext cx="1339081" cy="870402"/>
      </dsp:txXfrm>
    </dsp:sp>
    <dsp:sp modelId="{FE54AF8C-F388-4E6B-8CEC-EE98E84E900F}">
      <dsp:nvSpPr>
        <dsp:cNvPr id="0" name=""/>
        <dsp:cNvSpPr/>
      </dsp:nvSpPr>
      <dsp:spPr>
        <a:xfrm>
          <a:off x="564276" y="805214"/>
          <a:ext cx="3478589" cy="3478589"/>
        </a:xfrm>
        <a:custGeom>
          <a:avLst/>
          <a:gdLst/>
          <a:ahLst/>
          <a:cxnLst/>
          <a:rect l="0" t="0" r="0" b="0"/>
          <a:pathLst>
            <a:path>
              <a:moveTo>
                <a:pt x="2626833" y="243493"/>
              </a:moveTo>
              <a:arcTo wR="1739294" hR="1739294" stAng="18040976" swAng="120129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B30F10-6A63-4DA1-AB55-A713F034D6BA}">
      <dsp:nvSpPr>
        <dsp:cNvPr id="0" name=""/>
        <dsp:cNvSpPr/>
      </dsp:nvSpPr>
      <dsp:spPr>
        <a:xfrm>
          <a:off x="3308726" y="1602982"/>
          <a:ext cx="1339081" cy="870402"/>
        </a:xfrm>
        <a:prstGeom prst="roundRect">
          <a:avLst/>
        </a:prstGeom>
        <a:solidFill>
          <a:schemeClr val="accent4">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Plans</a:t>
          </a:r>
          <a:endParaRPr lang="en-US" sz="1400" kern="1200" dirty="0"/>
        </a:p>
      </dsp:txBody>
      <dsp:txXfrm>
        <a:off x="3308726" y="1602982"/>
        <a:ext cx="1339081" cy="870402"/>
      </dsp:txXfrm>
    </dsp:sp>
    <dsp:sp modelId="{F92D0596-49A3-4385-86D3-3CF2498C02FE}">
      <dsp:nvSpPr>
        <dsp:cNvPr id="0" name=""/>
        <dsp:cNvSpPr/>
      </dsp:nvSpPr>
      <dsp:spPr>
        <a:xfrm>
          <a:off x="584805" y="836361"/>
          <a:ext cx="3478589" cy="3478589"/>
        </a:xfrm>
        <a:custGeom>
          <a:avLst/>
          <a:gdLst/>
          <a:ahLst/>
          <a:cxnLst/>
          <a:rect l="0" t="0" r="0" b="0"/>
          <a:pathLst>
            <a:path>
              <a:moveTo>
                <a:pt x="3474423" y="1859601"/>
              </a:moveTo>
              <a:arcTo wR="1739294" hR="1739294" stAng="21837980" swAng="1360155"/>
            </a:path>
          </a:pathLst>
        </a:custGeom>
        <a:noFill/>
        <a:ln w="9525" cap="flat" cmpd="sng" algn="ctr">
          <a:solidFill>
            <a:schemeClr val="accent4">
              <a:hueOff val="-14"/>
              <a:satOff val="0"/>
              <a:lumOff val="544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64B873E-477C-47EB-AF44-78A8B876D579}">
      <dsp:nvSpPr>
        <dsp:cNvPr id="0" name=""/>
        <dsp:cNvSpPr/>
      </dsp:nvSpPr>
      <dsp:spPr>
        <a:xfrm>
          <a:off x="2676891" y="3547573"/>
          <a:ext cx="1339081" cy="870402"/>
        </a:xfrm>
        <a:prstGeom prst="roundRect">
          <a:avLst/>
        </a:prstGeom>
        <a:solidFill>
          <a:schemeClr val="accent4"/>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Actions</a:t>
          </a:r>
          <a:endParaRPr lang="en-US" sz="1400" kern="1200" dirty="0"/>
        </a:p>
      </dsp:txBody>
      <dsp:txXfrm>
        <a:off x="2676891" y="3547573"/>
        <a:ext cx="1339081" cy="870402"/>
      </dsp:txXfrm>
    </dsp:sp>
    <dsp:sp modelId="{D707A830-AD17-4AA0-A319-622F480678E7}">
      <dsp:nvSpPr>
        <dsp:cNvPr id="0" name=""/>
        <dsp:cNvSpPr/>
      </dsp:nvSpPr>
      <dsp:spPr>
        <a:xfrm>
          <a:off x="675339" y="820091"/>
          <a:ext cx="3478589" cy="3478589"/>
        </a:xfrm>
        <a:custGeom>
          <a:avLst/>
          <a:gdLst/>
          <a:ahLst/>
          <a:cxnLst/>
          <a:rect l="0" t="0" r="0" b="0"/>
          <a:pathLst>
            <a:path>
              <a:moveTo>
                <a:pt x="1863062" y="3474179"/>
              </a:moveTo>
              <a:arcTo wR="1739294" hR="1739294" stAng="5155164" swAng="835901"/>
            </a:path>
          </a:pathLst>
        </a:custGeom>
        <a:noFill/>
        <a:ln w="9525" cap="flat" cmpd="sng" algn="ctr">
          <a:solidFill>
            <a:schemeClr val="accent4">
              <a:hueOff val="-27"/>
              <a:satOff val="0"/>
              <a:lumOff val="1088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8648FF-DF6C-41E8-AF8E-9C32CA6ABBB0}">
      <dsp:nvSpPr>
        <dsp:cNvPr id="0" name=""/>
        <dsp:cNvSpPr/>
      </dsp:nvSpPr>
      <dsp:spPr>
        <a:xfrm>
          <a:off x="641748" y="3509565"/>
          <a:ext cx="1339081" cy="870402"/>
        </a:xfrm>
        <a:prstGeom prst="roundRect">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t>Measurement</a:t>
          </a:r>
          <a:endParaRPr lang="en-US" sz="1400" b="0" kern="1200" dirty="0"/>
        </a:p>
      </dsp:txBody>
      <dsp:txXfrm>
        <a:off x="641748" y="3509565"/>
        <a:ext cx="1339081" cy="870402"/>
      </dsp:txXfrm>
    </dsp:sp>
    <dsp:sp modelId="{295B13AB-B3D3-4EBD-9CA8-9B64280D7B42}">
      <dsp:nvSpPr>
        <dsp:cNvPr id="0" name=""/>
        <dsp:cNvSpPr/>
      </dsp:nvSpPr>
      <dsp:spPr>
        <a:xfrm>
          <a:off x="587325" y="775336"/>
          <a:ext cx="3478589" cy="3478589"/>
        </a:xfrm>
        <a:custGeom>
          <a:avLst/>
          <a:gdLst/>
          <a:ahLst/>
          <a:cxnLst/>
          <a:rect l="0" t="0" r="0" b="0"/>
          <a:pathLst>
            <a:path>
              <a:moveTo>
                <a:pt x="200214" y="2549465"/>
              </a:moveTo>
              <a:arcTo wR="1739294" hR="1739294" stAng="9134262" swAng="1319475"/>
            </a:path>
          </a:pathLst>
        </a:custGeom>
        <a:noFill/>
        <a:ln w="9525" cap="flat" cmpd="sng" algn="ctr">
          <a:solidFill>
            <a:schemeClr val="accent4">
              <a:hueOff val="-41"/>
              <a:satOff val="0"/>
              <a:lumOff val="1632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15A3669-D04A-48CB-8855-D712833EFE0C}">
      <dsp:nvSpPr>
        <dsp:cNvPr id="0" name=""/>
        <dsp:cNvSpPr/>
      </dsp:nvSpPr>
      <dsp:spPr>
        <a:xfrm>
          <a:off x="392" y="1602982"/>
          <a:ext cx="1339081" cy="870402"/>
        </a:xfrm>
        <a:prstGeom prst="roundRect">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Adjustment</a:t>
          </a:r>
          <a:endParaRPr lang="en-US" sz="1400" kern="1200" dirty="0"/>
        </a:p>
      </dsp:txBody>
      <dsp:txXfrm>
        <a:off x="392" y="1602982"/>
        <a:ext cx="1339081" cy="870402"/>
      </dsp:txXfrm>
    </dsp:sp>
    <dsp:sp modelId="{E5DCD386-48EE-4554-97F0-B7813A664DEB}">
      <dsp:nvSpPr>
        <dsp:cNvPr id="0" name=""/>
        <dsp:cNvSpPr/>
      </dsp:nvSpPr>
      <dsp:spPr>
        <a:xfrm>
          <a:off x="604535" y="806453"/>
          <a:ext cx="3478589" cy="3478589"/>
        </a:xfrm>
        <a:custGeom>
          <a:avLst/>
          <a:gdLst/>
          <a:ahLst/>
          <a:cxnLst/>
          <a:rect l="0" t="0" r="0" b="0"/>
          <a:pathLst>
            <a:path>
              <a:moveTo>
                <a:pt x="399922" y="629687"/>
              </a:moveTo>
              <a:arcTo wR="1739294" hR="1739294" stAng="13178411" swAng="1258609"/>
            </a:path>
          </a:pathLst>
        </a:custGeom>
        <a:noFill/>
        <a:ln w="9525" cap="flat" cmpd="sng" algn="ctr">
          <a:solidFill>
            <a:schemeClr val="accent4">
              <a:hueOff val="-55"/>
              <a:satOff val="0"/>
              <a:lumOff val="21764"/>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F53CAD-930B-4F64-8F44-090AF28C6836}">
      <dsp:nvSpPr>
        <dsp:cNvPr id="0" name=""/>
        <dsp:cNvSpPr/>
      </dsp:nvSpPr>
      <dsp:spPr>
        <a:xfrm>
          <a:off x="436244" y="0"/>
          <a:ext cx="2023110" cy="112395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Shareholders</a:t>
          </a:r>
          <a:endParaRPr lang="en-US" sz="2300" kern="1200" dirty="0"/>
        </a:p>
      </dsp:txBody>
      <dsp:txXfrm>
        <a:off x="436244" y="0"/>
        <a:ext cx="2023110" cy="1123950"/>
      </dsp:txXfrm>
    </dsp:sp>
    <dsp:sp modelId="{86747A91-9A55-4AE0-9E61-BBA743E674A8}">
      <dsp:nvSpPr>
        <dsp:cNvPr id="0" name=""/>
        <dsp:cNvSpPr/>
      </dsp:nvSpPr>
      <dsp:spPr>
        <a:xfrm rot="5400000">
          <a:off x="1237059" y="1152048"/>
          <a:ext cx="421481" cy="50577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237059" y="1152048"/>
        <a:ext cx="421481" cy="505777"/>
      </dsp:txXfrm>
    </dsp:sp>
    <dsp:sp modelId="{B253417F-03E9-480B-ACFF-8AE1C03176E8}">
      <dsp:nvSpPr>
        <dsp:cNvPr id="0" name=""/>
        <dsp:cNvSpPr/>
      </dsp:nvSpPr>
      <dsp:spPr>
        <a:xfrm>
          <a:off x="436244" y="1685925"/>
          <a:ext cx="2023110" cy="112395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Board of Directors</a:t>
          </a:r>
          <a:endParaRPr lang="en-US" sz="2300" kern="1200" dirty="0"/>
        </a:p>
      </dsp:txBody>
      <dsp:txXfrm>
        <a:off x="436244" y="1685925"/>
        <a:ext cx="2023110" cy="1123950"/>
      </dsp:txXfrm>
    </dsp:sp>
    <dsp:sp modelId="{77DCD62E-EAB9-4253-9127-8BA4868A3B23}">
      <dsp:nvSpPr>
        <dsp:cNvPr id="0" name=""/>
        <dsp:cNvSpPr/>
      </dsp:nvSpPr>
      <dsp:spPr>
        <a:xfrm rot="5400000">
          <a:off x="1237059" y="2837973"/>
          <a:ext cx="421481" cy="50577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237059" y="2837973"/>
        <a:ext cx="421481" cy="505777"/>
      </dsp:txXfrm>
    </dsp:sp>
    <dsp:sp modelId="{A7D47570-F346-4D94-BBD6-849A775607FE}">
      <dsp:nvSpPr>
        <dsp:cNvPr id="0" name=""/>
        <dsp:cNvSpPr/>
      </dsp:nvSpPr>
      <dsp:spPr>
        <a:xfrm>
          <a:off x="436244" y="3371850"/>
          <a:ext cx="2023110" cy="112395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Executive Management</a:t>
          </a:r>
          <a:endParaRPr lang="en-US" sz="2300" kern="1200" dirty="0"/>
        </a:p>
      </dsp:txBody>
      <dsp:txXfrm>
        <a:off x="436244" y="3371850"/>
        <a:ext cx="2023110" cy="11239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F53CAD-930B-4F64-8F44-090AF28C6836}">
      <dsp:nvSpPr>
        <dsp:cNvPr id="0" name=""/>
        <dsp:cNvSpPr/>
      </dsp:nvSpPr>
      <dsp:spPr>
        <a:xfrm>
          <a:off x="474344" y="0"/>
          <a:ext cx="2023110" cy="112395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General</a:t>
          </a:r>
          <a:endParaRPr lang="en-US" sz="3500" kern="1200" dirty="0"/>
        </a:p>
      </dsp:txBody>
      <dsp:txXfrm>
        <a:off x="474344" y="0"/>
        <a:ext cx="2023110" cy="1123950"/>
      </dsp:txXfrm>
    </dsp:sp>
    <dsp:sp modelId="{86747A91-9A55-4AE0-9E61-BBA743E674A8}">
      <dsp:nvSpPr>
        <dsp:cNvPr id="0" name=""/>
        <dsp:cNvSpPr/>
      </dsp:nvSpPr>
      <dsp:spPr>
        <a:xfrm rot="5400000">
          <a:off x="1275159" y="1152048"/>
          <a:ext cx="421481" cy="50577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275159" y="1152048"/>
        <a:ext cx="421481" cy="505777"/>
      </dsp:txXfrm>
    </dsp:sp>
    <dsp:sp modelId="{B253417F-03E9-480B-ACFF-8AE1C03176E8}">
      <dsp:nvSpPr>
        <dsp:cNvPr id="0" name=""/>
        <dsp:cNvSpPr/>
      </dsp:nvSpPr>
      <dsp:spPr>
        <a:xfrm>
          <a:off x="474344" y="1685925"/>
          <a:ext cx="2023110" cy="112395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Broad</a:t>
          </a:r>
          <a:endParaRPr lang="en-US" sz="3500" kern="1200" dirty="0"/>
        </a:p>
      </dsp:txBody>
      <dsp:txXfrm>
        <a:off x="474344" y="1685925"/>
        <a:ext cx="2023110" cy="1123950"/>
      </dsp:txXfrm>
    </dsp:sp>
    <dsp:sp modelId="{77DCD62E-EAB9-4253-9127-8BA4868A3B23}">
      <dsp:nvSpPr>
        <dsp:cNvPr id="0" name=""/>
        <dsp:cNvSpPr/>
      </dsp:nvSpPr>
      <dsp:spPr>
        <a:xfrm rot="5400000">
          <a:off x="1275159" y="2837973"/>
          <a:ext cx="421481" cy="50577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275159" y="2837973"/>
        <a:ext cx="421481" cy="505777"/>
      </dsp:txXfrm>
    </dsp:sp>
    <dsp:sp modelId="{A7D47570-F346-4D94-BBD6-849A775607FE}">
      <dsp:nvSpPr>
        <dsp:cNvPr id="0" name=""/>
        <dsp:cNvSpPr/>
      </dsp:nvSpPr>
      <dsp:spPr>
        <a:xfrm>
          <a:off x="474344" y="3371850"/>
          <a:ext cx="2023110" cy="112395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Specific</a:t>
          </a:r>
          <a:endParaRPr lang="en-US" sz="3500" kern="1200" dirty="0"/>
        </a:p>
      </dsp:txBody>
      <dsp:txXfrm>
        <a:off x="474344" y="3371850"/>
        <a:ext cx="2023110" cy="112395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0.69856</cdr:x>
      <cdr:y>0.44262</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82728" y="2057400"/>
          <a:ext cx="2365872" cy="25908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0.689</cdr:x>
      <cdr:y>0.52381</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12701" y="2514601"/>
          <a:ext cx="2488299" cy="228599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0.53846</cdr:x>
      <cdr:y>0.17647</cdr:y>
    </cdr:from>
    <cdr:to>
      <cdr:x>0.54679</cdr:x>
      <cdr:y>0.96814</cdr:y>
    </cdr:to>
    <cdr:sp macro="" textlink="">
      <cdr:nvSpPr>
        <cdr:cNvPr id="3" name="Straight Connector 2"/>
        <cdr:cNvSpPr/>
      </cdr:nvSpPr>
      <cdr:spPr>
        <a:xfrm xmlns:a="http://schemas.openxmlformats.org/drawingml/2006/main" rot="16200000" flipH="1">
          <a:off x="1686862" y="2199339"/>
          <a:ext cx="3076588" cy="4951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dirty="0">
                <a:solidFill>
                  <a:schemeClr val="tx1"/>
                </a:solidFill>
                <a:latin typeface="Arial" charset="0"/>
                <a:cs typeface="+mn-cs"/>
              </a:defRPr>
            </a:lvl1pPr>
          </a:lstStyle>
          <a:p>
            <a:pPr>
              <a:defRPr/>
            </a:pPr>
            <a:endParaRPr lang="en-US" dirty="0"/>
          </a:p>
        </p:txBody>
      </p:sp>
      <p:sp>
        <p:nvSpPr>
          <p:cNvPr id="9113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dirty="0">
                <a:solidFill>
                  <a:schemeClr val="tx1"/>
                </a:solidFill>
                <a:latin typeface="Arial" charset="0"/>
                <a:cs typeface="+mn-cs"/>
              </a:defRPr>
            </a:lvl1pPr>
          </a:lstStyle>
          <a:p>
            <a:pPr>
              <a:defRPr/>
            </a:pPr>
            <a:endParaRPr lang="en-US" dirty="0"/>
          </a:p>
        </p:txBody>
      </p:sp>
      <p:sp>
        <p:nvSpPr>
          <p:cNvPr id="91140" name="Rectangle 4"/>
          <p:cNvSpPr>
            <a:spLocks noGrp="1" noChangeArrowheads="1"/>
          </p:cNvSpPr>
          <p:nvPr>
            <p:ph type="ftr" sz="quarter" idx="2"/>
          </p:nvPr>
        </p:nvSpPr>
        <p:spPr bwMode="auto">
          <a:xfrm>
            <a:off x="568324" y="8801100"/>
            <a:ext cx="4003675"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dirty="0">
                <a:solidFill>
                  <a:srgbClr val="000000"/>
                </a:solidFill>
                <a:latin typeface="Arial" charset="0"/>
                <a:cs typeface="Times New Roman" pitchFamily="18" charset="0"/>
              </a:defRPr>
            </a:lvl1pPr>
          </a:lstStyle>
          <a:p>
            <a:pPr>
              <a:defRPr/>
            </a:pPr>
            <a:r>
              <a:rPr lang="en-US" dirty="0"/>
              <a:t>Executive Education, Inc</a:t>
            </a:r>
            <a:r>
              <a:rPr lang="en-US" dirty="0" smtClean="0"/>
              <a:t>., John F. Levy</a:t>
            </a:r>
            <a:r>
              <a:rPr lang="en-US" dirty="0" smtClean="0">
                <a:sym typeface="Symbol" pitchFamily="18" charset="2"/>
              </a:rPr>
              <a:t></a:t>
            </a:r>
            <a:r>
              <a:rPr lang="en-US" dirty="0" smtClean="0"/>
              <a:t> 2010 </a:t>
            </a:r>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dirty="0">
                <a:solidFill>
                  <a:schemeClr val="tx1"/>
                </a:solidFill>
                <a:latin typeface="Arial" charset="0"/>
                <a:cs typeface="+mn-cs"/>
              </a:defRPr>
            </a:lvl1pPr>
          </a:lstStyle>
          <a:p>
            <a:pPr>
              <a:defRPr/>
            </a:pPr>
            <a:endParaRPr lang="en-US" dirty="0"/>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dirty="0">
                <a:solidFill>
                  <a:schemeClr val="tx1"/>
                </a:solidFill>
                <a:latin typeface="Arial" charset="0"/>
                <a:cs typeface="+mn-cs"/>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dirty="0">
                <a:solidFill>
                  <a:schemeClr val="tx1"/>
                </a:solidFill>
                <a:latin typeface="Arial" charset="0"/>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solidFill>
                  <a:schemeClr val="tx1"/>
                </a:solidFill>
                <a:latin typeface="Arial" charset="0"/>
                <a:cs typeface="+mn-cs"/>
              </a:defRPr>
            </a:lvl1pPr>
          </a:lstStyle>
          <a:p>
            <a:pPr>
              <a:defRPr/>
            </a:pPr>
            <a:fld id="{82F367A4-E9DB-4EFE-9C1D-3ADE7E485F7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317D916-33B0-4EA7-A120-D28180030C33}" type="slidenum">
              <a:rPr lang="en-US" smtClean="0"/>
              <a:pPr/>
              <a:t>1</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FF7FF97-8720-4EB0-9E64-30D2A5590E65}" type="slidenum">
              <a:rPr lang="en-US" smtClean="0"/>
              <a:pPr/>
              <a:t>10</a:t>
            </a:fld>
            <a:endParaRPr lang="en-US" dirty="0" smtClean="0"/>
          </a:p>
        </p:txBody>
      </p:sp>
      <p:sp>
        <p:nvSpPr>
          <p:cNvPr id="66563" name="Rectangle 2"/>
          <p:cNvSpPr>
            <a:spLocks noGrp="1" noRot="1" noChangeAspect="1" noChangeArrowheads="1" noTextEdit="1"/>
          </p:cNvSpPr>
          <p:nvPr>
            <p:ph type="sldImg"/>
          </p:nvPr>
        </p:nvSpPr>
        <p:spPr>
          <a:xfrm>
            <a:off x="1258888" y="720725"/>
            <a:ext cx="4799012" cy="3598863"/>
          </a:xfrm>
          <a:ln/>
        </p:spPr>
      </p:sp>
      <p:sp>
        <p:nvSpPr>
          <p:cNvPr id="66564"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FF7FF97-8720-4EB0-9E64-30D2A5590E65}" type="slidenum">
              <a:rPr lang="en-US" smtClean="0"/>
              <a:pPr/>
              <a:t>11</a:t>
            </a:fld>
            <a:endParaRPr lang="en-US" dirty="0" smtClean="0"/>
          </a:p>
        </p:txBody>
      </p:sp>
      <p:sp>
        <p:nvSpPr>
          <p:cNvPr id="66563" name="Rectangle 2"/>
          <p:cNvSpPr>
            <a:spLocks noGrp="1" noRot="1" noChangeAspect="1" noChangeArrowheads="1" noTextEdit="1"/>
          </p:cNvSpPr>
          <p:nvPr>
            <p:ph type="sldImg"/>
          </p:nvPr>
        </p:nvSpPr>
        <p:spPr>
          <a:xfrm>
            <a:off x="1258888" y="720725"/>
            <a:ext cx="4799012" cy="3598863"/>
          </a:xfrm>
          <a:ln/>
        </p:spPr>
      </p:sp>
      <p:sp>
        <p:nvSpPr>
          <p:cNvPr id="66564"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1BF8A7-9700-467A-8E8B-A63333482052}" type="slidenum">
              <a:rPr lang="en-US" smtClean="0"/>
              <a:pPr/>
              <a:t>12</a:t>
            </a:fld>
            <a:endParaRPr lang="en-US" dirty="0" smtClean="0"/>
          </a:p>
        </p:txBody>
      </p:sp>
      <p:sp>
        <p:nvSpPr>
          <p:cNvPr id="64515" name="Rectangle 2"/>
          <p:cNvSpPr>
            <a:spLocks noGrp="1" noRot="1" noChangeAspect="1" noChangeArrowheads="1" noTextEdit="1"/>
          </p:cNvSpPr>
          <p:nvPr>
            <p:ph type="sldImg"/>
          </p:nvPr>
        </p:nvSpPr>
        <p:spPr>
          <a:xfrm>
            <a:off x="1258888" y="720725"/>
            <a:ext cx="4799012" cy="3598863"/>
          </a:xfrm>
          <a:ln/>
        </p:spPr>
      </p:sp>
      <p:sp>
        <p:nvSpPr>
          <p:cNvPr id="64516"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31BCCF1A-7403-4409-B257-746A627A084D}"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0660" name="Slide Number Placeholder 3"/>
          <p:cNvSpPr>
            <a:spLocks noGrp="1"/>
          </p:cNvSpPr>
          <p:nvPr>
            <p:ph type="sldNum" sz="quarter" idx="5"/>
          </p:nvPr>
        </p:nvSpPr>
        <p:spPr>
          <a:noFill/>
        </p:spPr>
        <p:txBody>
          <a:bodyPr/>
          <a:lstStyle/>
          <a:p>
            <a:fld id="{455D2BE4-CA62-4D00-85C1-C772A97BC2A7}"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E7089F7B-7A00-4B5B-A45F-820D74D36751}"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E7089F7B-7A00-4B5B-A45F-820D74D36751}"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E7089F7B-7A00-4B5B-A45F-820D74D36751}"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E7089F7B-7A00-4B5B-A45F-820D74D36751}"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E7089F7B-7A00-4B5B-A45F-820D74D36751}"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907C7496-67F1-4CAE-9857-C06AD11604CA}"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33A214-FEE4-476C-962B-B7E3C2EDBB7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33A214-FEE4-476C-962B-B7E3C2EDBB7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latin typeface="Times New Roman" pitchFamily="1" charset="0"/>
              </a:rPr>
              <a:t>We can best interpret other company’s information when we convert it to a revenue, cost or margin per unit.  </a:t>
            </a:r>
          </a:p>
        </p:txBody>
      </p:sp>
      <p:sp>
        <p:nvSpPr>
          <p:cNvPr id="86020" name="Slide Number Placeholder 3"/>
          <p:cNvSpPr>
            <a:spLocks noGrp="1"/>
          </p:cNvSpPr>
          <p:nvPr>
            <p:ph type="sldNum" sz="quarter" idx="5"/>
          </p:nvPr>
        </p:nvSpPr>
        <p:spPr>
          <a:noFill/>
        </p:spPr>
        <p:txBody>
          <a:bodyPr/>
          <a:lstStyle/>
          <a:p>
            <a:fld id="{FF36C64A-4A84-447B-AF1A-50F2489A0965}" type="slidenum">
              <a:rPr lang="en-US" smtClean="0">
                <a:latin typeface="Times New Roman" pitchFamily="1" charset="0"/>
              </a:rPr>
              <a:pPr/>
              <a:t>22</a:t>
            </a:fld>
            <a:endParaRPr lang="en-US" dirty="0" smtClean="0">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33A214-FEE4-476C-962B-B7E3C2EDBB7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dirty="0" smtClean="0"/>
          </a:p>
        </p:txBody>
      </p:sp>
      <p:sp>
        <p:nvSpPr>
          <p:cNvPr id="136196" name="Slide Number Placeholder 3"/>
          <p:cNvSpPr>
            <a:spLocks noGrp="1"/>
          </p:cNvSpPr>
          <p:nvPr>
            <p:ph type="sldNum" sz="quarter" idx="5"/>
          </p:nvPr>
        </p:nvSpPr>
        <p:spPr>
          <a:noFill/>
        </p:spPr>
        <p:txBody>
          <a:bodyPr/>
          <a:lstStyle/>
          <a:p>
            <a:fld id="{895E3509-7549-4DD8-A3DF-A8DE033FB9F0}"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dirty="0" smtClean="0"/>
          </a:p>
        </p:txBody>
      </p:sp>
      <p:sp>
        <p:nvSpPr>
          <p:cNvPr id="137220" name="Slide Number Placeholder 3"/>
          <p:cNvSpPr>
            <a:spLocks noGrp="1"/>
          </p:cNvSpPr>
          <p:nvPr>
            <p:ph type="sldNum" sz="quarter" idx="5"/>
          </p:nvPr>
        </p:nvSpPr>
        <p:spPr>
          <a:noFill/>
        </p:spPr>
        <p:txBody>
          <a:bodyPr/>
          <a:lstStyle/>
          <a:p>
            <a:fld id="{132A290D-470E-41FF-B5AD-846267BCB3A1}"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dirty="0" smtClean="0"/>
          </a:p>
        </p:txBody>
      </p:sp>
      <p:sp>
        <p:nvSpPr>
          <p:cNvPr id="139268" name="Slide Number Placeholder 3"/>
          <p:cNvSpPr>
            <a:spLocks noGrp="1"/>
          </p:cNvSpPr>
          <p:nvPr>
            <p:ph type="sldNum" sz="quarter" idx="5"/>
          </p:nvPr>
        </p:nvSpPr>
        <p:spPr>
          <a:noFill/>
        </p:spPr>
        <p:txBody>
          <a:bodyPr/>
          <a:lstStyle/>
          <a:p>
            <a:fld id="{6696EFF3-C549-4003-9A1F-EF04E6D18251}"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dirty="0" smtClean="0"/>
          </a:p>
        </p:txBody>
      </p:sp>
      <p:sp>
        <p:nvSpPr>
          <p:cNvPr id="140292" name="Slide Number Placeholder 3"/>
          <p:cNvSpPr>
            <a:spLocks noGrp="1"/>
          </p:cNvSpPr>
          <p:nvPr>
            <p:ph type="sldNum" sz="quarter" idx="5"/>
          </p:nvPr>
        </p:nvSpPr>
        <p:spPr>
          <a:noFill/>
        </p:spPr>
        <p:txBody>
          <a:bodyPr/>
          <a:lstStyle/>
          <a:p>
            <a:fld id="{248B3356-A23E-4C89-BFAD-359F91A2A158}"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2F367A4-E9DB-4EFE-9C1D-3ADE7E485F76}"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smtClean="0"/>
          </a:p>
        </p:txBody>
      </p:sp>
      <p:sp>
        <p:nvSpPr>
          <p:cNvPr id="143364" name="Slide Number Placeholder 3"/>
          <p:cNvSpPr>
            <a:spLocks noGrp="1"/>
          </p:cNvSpPr>
          <p:nvPr>
            <p:ph type="sldNum" sz="quarter" idx="5"/>
          </p:nvPr>
        </p:nvSpPr>
        <p:spPr>
          <a:noFill/>
        </p:spPr>
        <p:txBody>
          <a:bodyPr/>
          <a:lstStyle/>
          <a:p>
            <a:fld id="{D02ACDC1-F416-4334-A368-0D9A82439615}"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A55788E9-9A3C-4B46-9895-3F458DD99205}"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smtClean="0"/>
          </a:p>
        </p:txBody>
      </p:sp>
      <p:sp>
        <p:nvSpPr>
          <p:cNvPr id="143364" name="Slide Number Placeholder 3"/>
          <p:cNvSpPr>
            <a:spLocks noGrp="1"/>
          </p:cNvSpPr>
          <p:nvPr>
            <p:ph type="sldNum" sz="quarter" idx="5"/>
          </p:nvPr>
        </p:nvSpPr>
        <p:spPr>
          <a:noFill/>
        </p:spPr>
        <p:txBody>
          <a:bodyPr/>
          <a:lstStyle/>
          <a:p>
            <a:fld id="{D02ACDC1-F416-4334-A368-0D9A82439615}"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dirty="0" smtClean="0"/>
          </a:p>
        </p:txBody>
      </p:sp>
      <p:sp>
        <p:nvSpPr>
          <p:cNvPr id="147460" name="Slide Number Placeholder 3"/>
          <p:cNvSpPr>
            <a:spLocks noGrp="1"/>
          </p:cNvSpPr>
          <p:nvPr>
            <p:ph type="sldNum" sz="quarter" idx="5"/>
          </p:nvPr>
        </p:nvSpPr>
        <p:spPr>
          <a:noFill/>
        </p:spPr>
        <p:txBody>
          <a:bodyPr/>
          <a:lstStyle/>
          <a:p>
            <a:fld id="{64068392-4349-4A82-922B-7A990A46A994}"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p>
        </p:txBody>
      </p:sp>
      <p:sp>
        <p:nvSpPr>
          <p:cNvPr id="148484" name="Slide Number Placeholder 3"/>
          <p:cNvSpPr>
            <a:spLocks noGrp="1"/>
          </p:cNvSpPr>
          <p:nvPr>
            <p:ph type="sldNum" sz="quarter" idx="5"/>
          </p:nvPr>
        </p:nvSpPr>
        <p:spPr>
          <a:noFill/>
        </p:spPr>
        <p:txBody>
          <a:bodyPr/>
          <a:lstStyle/>
          <a:p>
            <a:fld id="{488839D4-554B-4A3F-B2BA-EAD7C4D23974}"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6968C60-391E-42D4-B9D7-24061A88A8A5}" type="slidenum">
              <a:rPr lang="en-US" smtClean="0"/>
              <a:pPr/>
              <a:t>33</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t>He looks like Carl Weathers when he played “Apollo Creed” in Rocky!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E3554DE-84D9-4701-9301-0421FD0BD103}" type="slidenum">
              <a:rPr lang="en-US" smtClean="0"/>
              <a:pPr/>
              <a:t>34</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2F367A4-E9DB-4EFE-9C1D-3ADE7E485F76}"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US" dirty="0" smtClean="0"/>
              <a:t>At first blush, our reaction may be that this is good performance since the manager spent 4.6% less than budget.  However, being under budget by only 4.6% would not be good news if the airline abandoned 15% of its routes at that airport since accounting developed the budget.  Did the airport loose three days worth of operations because of a once-in-a-decade blizzard?  Would the company’s ground crew at this airport be cost effective compared to other airlines or compared with the company’s ground crews at other airports?  Where is the link to the company’s strategy or to overall company performance?</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t>Benchmarking has effectively turned the financial planning process upside down.  Instead of estimating the future costs of a list of financial statement line items, the establishment of the target metric, derived from the benchmarking data, allows the company to develop a spending plan by beginning with the end goal. </a:t>
            </a:r>
          </a:p>
          <a:p>
            <a:r>
              <a:rPr lang="en-US" dirty="0" smtClean="0"/>
              <a:t>  </a:t>
            </a:r>
          </a:p>
          <a:p>
            <a:r>
              <a:rPr lang="en-US" dirty="0" smtClean="0"/>
              <a:t>Does the company need to develop targets for specific line items?  For example, would we have to know how much a department plans to spend for wages, benefits and supplies?  In theory, a company would be able to skip the traditional budgeting process by coming up with metrics for each department, such as a $7.50 per invoice plan for the accounts receivable function.  While executive management may care significantly less about detailed costs within individual departments once the company introduces metrics, the managers of the responsibility centers are likely to continue to be concerned about the details of how they are going to meet their goals. </a:t>
            </a:r>
          </a:p>
        </p:txBody>
      </p:sp>
      <p:sp>
        <p:nvSpPr>
          <p:cNvPr id="87044" name="Slide Number Placeholder 3"/>
          <p:cNvSpPr>
            <a:spLocks noGrp="1"/>
          </p:cNvSpPr>
          <p:nvPr>
            <p:ph type="sldNum" sz="quarter" idx="5"/>
          </p:nvPr>
        </p:nvSpPr>
        <p:spPr>
          <a:noFill/>
        </p:spPr>
        <p:txBody>
          <a:bodyPr/>
          <a:lstStyle/>
          <a:p>
            <a:fld id="{C233AF44-0304-4DD1-A10E-2F9B68DA5602}"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E3554DE-84D9-4701-9301-0421FD0BD103}" type="slidenum">
              <a:rPr lang="en-US" smtClean="0"/>
              <a:pPr/>
              <a:t>38</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E3554DE-84D9-4701-9301-0421FD0BD103}" type="slidenum">
              <a:rPr lang="en-US" smtClean="0"/>
              <a:pPr/>
              <a:t>39</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A55788E9-9A3C-4B46-9895-3F458DD99205}"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4DC335C-33F2-4D00-A65E-0038BF3DCF36}" type="slidenum">
              <a:rPr lang="en-US" smtClean="0"/>
              <a:pPr/>
              <a:t>5</a:t>
            </a:fld>
            <a:endParaRPr lang="en-US" dirty="0" smtClean="0"/>
          </a:p>
        </p:txBody>
      </p:sp>
      <p:sp>
        <p:nvSpPr>
          <p:cNvPr id="59395" name="Rectangle 2"/>
          <p:cNvSpPr>
            <a:spLocks noGrp="1" noRot="1" noChangeAspect="1" noChangeArrowheads="1" noTextEdit="1"/>
          </p:cNvSpPr>
          <p:nvPr>
            <p:ph type="sldImg"/>
          </p:nvPr>
        </p:nvSpPr>
        <p:spPr>
          <a:xfrm>
            <a:off x="1258888" y="720725"/>
            <a:ext cx="4799012" cy="3598863"/>
          </a:xfrm>
          <a:ln/>
        </p:spPr>
      </p:sp>
      <p:sp>
        <p:nvSpPr>
          <p:cNvPr id="59396"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3E451CA-BF00-4F32-B3FC-0D14C9AB005A}" type="slidenum">
              <a:rPr lang="en-US" smtClean="0"/>
              <a:pPr/>
              <a:t>53</a:t>
            </a:fld>
            <a:endParaRPr lang="en-US" dirty="0" smtClean="0"/>
          </a:p>
        </p:txBody>
      </p:sp>
      <p:sp>
        <p:nvSpPr>
          <p:cNvPr id="105475" name="Rectangle 2"/>
          <p:cNvSpPr>
            <a:spLocks noGrp="1" noRot="1" noChangeAspect="1" noChangeArrowheads="1" noTextEdit="1"/>
          </p:cNvSpPr>
          <p:nvPr>
            <p:ph type="sldImg"/>
          </p:nvPr>
        </p:nvSpPr>
        <p:spPr>
          <a:xfrm>
            <a:off x="1258888" y="720725"/>
            <a:ext cx="4799012" cy="3598863"/>
          </a:xfrm>
          <a:ln/>
        </p:spPr>
      </p:sp>
      <p:sp>
        <p:nvSpPr>
          <p:cNvPr id="105476"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47C5457-DD6E-4D6C-A98A-89D74F26A382}" type="slidenum">
              <a:rPr lang="en-US" smtClean="0"/>
              <a:pPr/>
              <a:t>54</a:t>
            </a:fld>
            <a:endParaRPr lang="en-US" dirty="0" smtClean="0"/>
          </a:p>
        </p:txBody>
      </p:sp>
      <p:sp>
        <p:nvSpPr>
          <p:cNvPr id="106499" name="Rectangle 2"/>
          <p:cNvSpPr>
            <a:spLocks noGrp="1" noRot="1" noChangeAspect="1" noChangeArrowheads="1" noTextEdit="1"/>
          </p:cNvSpPr>
          <p:nvPr>
            <p:ph type="sldImg"/>
          </p:nvPr>
        </p:nvSpPr>
        <p:spPr>
          <a:xfrm>
            <a:off x="1258888" y="720725"/>
            <a:ext cx="4799012" cy="3598863"/>
          </a:xfrm>
          <a:ln/>
        </p:spPr>
      </p:sp>
      <p:sp>
        <p:nvSpPr>
          <p:cNvPr id="106500"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D5374503-E383-45E5-BA00-3AC664F950F6}"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D5374503-E383-45E5-BA00-3AC664F950F6}"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863525C-CEC4-4BC5-A124-29552BCEA663}" type="slidenum">
              <a:rPr lang="en-US" smtClean="0"/>
              <a:pPr/>
              <a:t>8</a:t>
            </a:fld>
            <a:endParaRPr lang="en-US" dirty="0" smtClean="0"/>
          </a:p>
        </p:txBody>
      </p:sp>
      <p:sp>
        <p:nvSpPr>
          <p:cNvPr id="62467" name="Rectangle 2"/>
          <p:cNvSpPr>
            <a:spLocks noGrp="1" noRot="1" noChangeAspect="1" noChangeArrowheads="1" noTextEdit="1"/>
          </p:cNvSpPr>
          <p:nvPr>
            <p:ph type="sldImg"/>
          </p:nvPr>
        </p:nvSpPr>
        <p:spPr>
          <a:xfrm>
            <a:off x="1258888" y="720725"/>
            <a:ext cx="4799012" cy="3598863"/>
          </a:xfrm>
          <a:ln/>
        </p:spPr>
      </p:sp>
      <p:sp>
        <p:nvSpPr>
          <p:cNvPr id="62468"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707BEDA-9F27-481F-8321-38DB2C96DBAB}" type="slidenum">
              <a:rPr lang="en-US" smtClean="0"/>
              <a:pPr/>
              <a:t>9</a:t>
            </a:fld>
            <a:endParaRPr lang="en-US" dirty="0" smtClean="0"/>
          </a:p>
        </p:txBody>
      </p:sp>
      <p:sp>
        <p:nvSpPr>
          <p:cNvPr id="65539" name="Rectangle 2"/>
          <p:cNvSpPr>
            <a:spLocks noGrp="1" noRot="1" noChangeAspect="1" noChangeArrowheads="1" noTextEdit="1"/>
          </p:cNvSpPr>
          <p:nvPr>
            <p:ph type="sldImg"/>
          </p:nvPr>
        </p:nvSpPr>
        <p:spPr>
          <a:xfrm>
            <a:off x="1258888" y="720725"/>
            <a:ext cx="4799012" cy="3598863"/>
          </a:xfrm>
          <a:ln/>
        </p:spPr>
      </p:sp>
      <p:sp>
        <p:nvSpPr>
          <p:cNvPr id="65540"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DED2CAC8-4E44-4723-A25D-017119C4FD78}" type="slidenum">
              <a:rPr lang="en-US" smtClean="0"/>
              <a:pPr>
                <a:defRPr/>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r>
              <a:rPr lang="en-US" dirty="0" smtClean="0"/>
              <a:t>John F. Levy ©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pPr>
              <a:defRPr/>
            </a:pPr>
            <a:r>
              <a:rPr lang="en-US" dirty="0" smtClean="0"/>
              <a:t>John F. Levy © 2010</a:t>
            </a:r>
            <a:endParaRPr lang="en-US" dirty="0">
              <a:cs typeface="Arial" charset="0"/>
            </a:endParaRPr>
          </a:p>
        </p:txBody>
      </p:sp>
      <p:sp>
        <p:nvSpPr>
          <p:cNvPr id="6" name="Slide Number Placeholder 5"/>
          <p:cNvSpPr>
            <a:spLocks noGrp="1"/>
          </p:cNvSpPr>
          <p:nvPr>
            <p:ph type="sldNum" sz="quarter" idx="12"/>
          </p:nvPr>
        </p:nvSpPr>
        <p:spPr/>
        <p:txBody>
          <a:bodyPr/>
          <a:lstStyle>
            <a:extLst/>
          </a:lstStyle>
          <a:p>
            <a:pPr>
              <a:defRPr/>
            </a:pPr>
            <a:fld id="{F0398603-DFF8-4C88-B2DC-3202CDC8BED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pPr>
              <a:defRPr/>
            </a:pPr>
            <a:r>
              <a:rPr lang="en-US" dirty="0" smtClean="0"/>
              <a:t>John F. Levy © 2010</a:t>
            </a:r>
            <a:endParaRPr lang="en-US" dirty="0">
              <a:cs typeface="Arial" charset="0"/>
            </a:endParaRPr>
          </a:p>
        </p:txBody>
      </p:sp>
      <p:sp>
        <p:nvSpPr>
          <p:cNvPr id="6" name="Slide Number Placeholder 5"/>
          <p:cNvSpPr>
            <a:spLocks noGrp="1"/>
          </p:cNvSpPr>
          <p:nvPr>
            <p:ph type="sldNum" sz="quarter" idx="12"/>
          </p:nvPr>
        </p:nvSpPr>
        <p:spPr/>
        <p:txBody>
          <a:bodyPr/>
          <a:lstStyle>
            <a:extLst/>
          </a:lstStyle>
          <a:p>
            <a:pPr>
              <a:defRPr/>
            </a:pPr>
            <a:fld id="{7587C782-7908-4411-BA40-FF634E0BE45D}"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xfrm>
            <a:off x="3352800" y="1371600"/>
            <a:ext cx="5410200" cy="3429000"/>
          </a:xfrm>
        </p:spPr>
        <p:txBody>
          <a:bodyPr anchor="t"/>
          <a:lstStyle>
            <a:lvl1pPr algn="l">
              <a:defRPr>
                <a:solidFill>
                  <a:srgbClr val="FFFF99"/>
                </a:solidFill>
                <a:effectLst>
                  <a:outerShdw blurRad="38100" dist="38100" dir="2700000" algn="tl">
                    <a:srgbClr val="000000"/>
                  </a:outerShdw>
                </a:effectLst>
                <a:latin typeface="Century Gothic" pitchFamily="34" charset="0"/>
              </a:defRPr>
            </a:lvl1pPr>
          </a:lstStyle>
          <a:p>
            <a:r>
              <a:rPr lang="en-US"/>
              <a:t>PowerPoint Presentation Template</a:t>
            </a:r>
          </a:p>
        </p:txBody>
      </p:sp>
      <p:sp>
        <p:nvSpPr>
          <p:cNvPr id="7" name="Slide Number Placeholder 6"/>
          <p:cNvSpPr>
            <a:spLocks noGrp="1"/>
          </p:cNvSpPr>
          <p:nvPr>
            <p:ph type="sldNum" sz="quarter" idx="11"/>
          </p:nvPr>
        </p:nvSpPr>
        <p:spPr/>
        <p:txBody>
          <a:bodyPr/>
          <a:lstStyle/>
          <a:p>
            <a:pPr>
              <a:defRPr/>
            </a:pPr>
            <a:fld id="{DED2CAC8-4E44-4723-A25D-017119C4FD78}" type="slidenum">
              <a:rPr lang="en-US" smtClean="0"/>
              <a:pPr>
                <a:defRPr/>
              </a:pPr>
              <a:t>‹#›</a:t>
            </a:fld>
            <a:endParaRPr lang="en-US" dirty="0"/>
          </a:p>
        </p:txBody>
      </p:sp>
      <p:sp>
        <p:nvSpPr>
          <p:cNvPr id="8" name="Footer Placeholder 7"/>
          <p:cNvSpPr>
            <a:spLocks noGrp="1"/>
          </p:cNvSpPr>
          <p:nvPr>
            <p:ph type="ftr" sz="quarter" idx="12"/>
          </p:nvPr>
        </p:nvSpPr>
        <p:spPr>
          <a:xfrm>
            <a:off x="228600" y="6400800"/>
            <a:ext cx="4212264" cy="274320"/>
          </a:xfrm>
        </p:spPr>
        <p:txBody>
          <a:bodyPr/>
          <a:lstStyle>
            <a:lvl1pPr algn="l">
              <a:defRPr/>
            </a:lvl1pPr>
          </a:lstStyle>
          <a:p>
            <a:pPr>
              <a:defRPr/>
            </a:pPr>
            <a:r>
              <a:rPr lang="en-US" smtClean="0"/>
              <a:t>John F. Levy © 2010</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John F. Levy © 2010</a:t>
            </a:r>
            <a:endParaRPr lang="en-US" dirty="0"/>
          </a:p>
        </p:txBody>
      </p:sp>
      <p:sp>
        <p:nvSpPr>
          <p:cNvPr id="4" name="Date Placeholder 3"/>
          <p:cNvSpPr>
            <a:spLocks noGrp="1"/>
          </p:cNvSpPr>
          <p:nvPr>
            <p:ph type="dt" sz="half" idx="11"/>
          </p:nvPr>
        </p:nvSpPr>
        <p:spPr/>
        <p:txBody>
          <a:bodyPr/>
          <a:lstStyle/>
          <a:p>
            <a:pPr algn="r" eaLnBrk="1" latinLnBrk="0" hangingPunct="1"/>
            <a:endParaRPr lang="en-US" sz="1400" dirty="0">
              <a:solidFill>
                <a:srgbClr val="FFFFFF"/>
              </a:solidFill>
            </a:endParaRPr>
          </a:p>
        </p:txBody>
      </p:sp>
      <p:sp>
        <p:nvSpPr>
          <p:cNvPr id="5" name="Slide Number Placeholder 4"/>
          <p:cNvSpPr>
            <a:spLocks noGrp="1"/>
          </p:cNvSpPr>
          <p:nvPr>
            <p:ph type="sldNum" sz="quarter" idx="12"/>
          </p:nvPr>
        </p:nvSpPr>
        <p:spPr/>
        <p:txBody>
          <a:bodyPr/>
          <a:lstStyle/>
          <a:p>
            <a:pPr>
              <a:defRPr/>
            </a:pPr>
            <a:fld id="{DED2CAC8-4E44-4723-A25D-017119C4FD7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lvl1pPr>
              <a:defRPr b="1">
                <a:latin typeface="Century Gothic"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600">
                <a:latin typeface="Palatino Linotype" pitchFamily="18" charset="0"/>
              </a:defRPr>
            </a:lvl1pPr>
            <a:lvl2pPr>
              <a:defRPr sz="3200">
                <a:latin typeface="Palatino Linotype" pitchFamily="18" charset="0"/>
              </a:defRPr>
            </a:lvl2pPr>
            <a:lvl3pPr>
              <a:defRPr sz="2800">
                <a:latin typeface="Palatino Linotype" pitchFamily="18" charset="0"/>
              </a:defRPr>
            </a:lvl3pPr>
            <a:lvl4pPr>
              <a:defRPr>
                <a:latin typeface="Palatino Linotype" pitchFamily="18" charset="0"/>
              </a:defRPr>
            </a:lvl4pPr>
            <a:lvl5pPr>
              <a:defRPr>
                <a:latin typeface="Palatino Linotype" pitchFamily="18"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228600" y="6400800"/>
            <a:ext cx="4212264" cy="274320"/>
          </a:xfrm>
        </p:spPr>
        <p:txBody>
          <a:bodyPr/>
          <a:lstStyle>
            <a:lvl1pPr algn="l">
              <a:defRPr/>
            </a:lvl1pPr>
            <a:extLst/>
          </a:lstStyle>
          <a:p>
            <a:pPr>
              <a:defRPr/>
            </a:pPr>
            <a:r>
              <a:rPr lang="en-US" smtClean="0"/>
              <a:t>John F. Levy © 2010</a:t>
            </a:r>
            <a:endParaRPr lang="en-US" dirty="0"/>
          </a:p>
        </p:txBody>
      </p:sp>
      <p:sp>
        <p:nvSpPr>
          <p:cNvPr id="6" name="Slide Number Placeholder 5"/>
          <p:cNvSpPr>
            <a:spLocks noGrp="1"/>
          </p:cNvSpPr>
          <p:nvPr>
            <p:ph type="sldNum" sz="quarter" idx="12"/>
          </p:nvPr>
        </p:nvSpPr>
        <p:spPr/>
        <p:txBody>
          <a:bodyPr/>
          <a:lstStyle>
            <a:extLst/>
          </a:lstStyle>
          <a:p>
            <a:pPr>
              <a:defRPr/>
            </a:pPr>
            <a:fld id="{DED2CAC8-4E44-4723-A25D-017119C4FD7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3965E9B-CCD9-48F8-ABF3-4AA13F17ED56}" type="slidenum">
              <a:rPr lang="en-US" smtClean="0"/>
              <a:pPr>
                <a:defRPr/>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r>
              <a:rPr lang="en-US" dirty="0" smtClean="0"/>
              <a:t>John F. Levy © 2010</a:t>
            </a:r>
            <a:endParaRPr lang="en-US" dirty="0">
              <a:cs typeface="Arial"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b="1"/>
            </a:lvl1pPr>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pPr>
              <a:defRPr/>
            </a:pPr>
            <a:r>
              <a:rPr lang="en-US" dirty="0" smtClean="0"/>
              <a:t>John F. Levy © 2010</a:t>
            </a:r>
            <a:endParaRPr lang="en-US" dirty="0">
              <a:cs typeface="Arial" charset="0"/>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2505DBDC-FC78-43F3-A53C-31E439ED1AE1}" type="slidenum">
              <a:rPr lang="en-US" smtClean="0"/>
              <a:pPr>
                <a:defRPr/>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pPr>
              <a:defRPr/>
            </a:pPr>
            <a:r>
              <a:rPr lang="en-US" dirty="0" smtClean="0"/>
              <a:t>John F. Levy © 2010</a:t>
            </a:r>
            <a:endParaRPr lang="en-US" dirty="0">
              <a:cs typeface="Arial" charset="0"/>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8D75E705-8BE5-4DAC-BF1A-E7A7312A7C3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pPr>
              <a:defRPr/>
            </a:pPr>
            <a:r>
              <a:rPr lang="en-US" dirty="0" smtClean="0"/>
              <a:t>John F. Levy © 2010</a:t>
            </a:r>
            <a:endParaRPr lang="en-US" dirty="0">
              <a:cs typeface="Arial" charset="0"/>
            </a:endParaRPr>
          </a:p>
        </p:txBody>
      </p:sp>
      <p:sp>
        <p:nvSpPr>
          <p:cNvPr id="5" name="Slide Number Placeholder 4"/>
          <p:cNvSpPr>
            <a:spLocks noGrp="1"/>
          </p:cNvSpPr>
          <p:nvPr>
            <p:ph type="sldNum" sz="quarter" idx="12"/>
          </p:nvPr>
        </p:nvSpPr>
        <p:spPr/>
        <p:txBody>
          <a:bodyPr/>
          <a:lstStyle>
            <a:extLst/>
          </a:lstStyle>
          <a:p>
            <a:pPr>
              <a:defRPr/>
            </a:pPr>
            <a:fld id="{6D310DF4-49D1-450C-A751-613E95D5280F}" type="slidenum">
              <a:rPr lang="en-US" smtClean="0"/>
              <a:pPr>
                <a:defRPr/>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pPr>
              <a:defRPr/>
            </a:pPr>
            <a:r>
              <a:rPr lang="en-US" dirty="0" smtClean="0"/>
              <a:t>John F. Levy © 2010</a:t>
            </a:r>
            <a:endParaRPr lang="en-US" dirty="0">
              <a:cs typeface="Arial" charset="0"/>
            </a:endParaRPr>
          </a:p>
        </p:txBody>
      </p:sp>
      <p:sp>
        <p:nvSpPr>
          <p:cNvPr id="4" name="Slide Number Placeholder 3"/>
          <p:cNvSpPr>
            <a:spLocks noGrp="1"/>
          </p:cNvSpPr>
          <p:nvPr>
            <p:ph type="sldNum" sz="quarter" idx="12"/>
          </p:nvPr>
        </p:nvSpPr>
        <p:spPr/>
        <p:txBody>
          <a:bodyPr/>
          <a:lstStyle>
            <a:extLst/>
          </a:lstStyle>
          <a:p>
            <a:pPr>
              <a:defRPr/>
            </a:pPr>
            <a:fld id="{02DEF045-ABDC-41D0-99FC-9219432649D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744E746C-9804-45D5-9E59-739D68283326}" type="slidenum">
              <a:rPr lang="en-US" smtClean="0"/>
              <a:pPr>
                <a:defRPr/>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r>
              <a:rPr lang="en-US" dirty="0" smtClean="0"/>
              <a:t>John F. Levy © 2010</a:t>
            </a:r>
            <a:endParaRPr lang="en-US" dirty="0">
              <a:cs typeface="Arial"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28198B8C-8EA1-459A-B282-922139A95D86}" type="slidenum">
              <a:rPr lang="en-US" smtClean="0"/>
              <a:pPr>
                <a:defRPr/>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r>
              <a:rPr lang="en-US" dirty="0" smtClean="0"/>
              <a:t>John F. Levy © 2010</a:t>
            </a:r>
            <a:endParaRPr lang="en-US" dirty="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r>
              <a:rPr lang="en-US" dirty="0" smtClean="0"/>
              <a:t>John F. Levy © 2010</a:t>
            </a:r>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r" eaLnBrk="1" latinLnBrk="0" hangingPunct="1"/>
            <a:endParaRPr lang="en-US" sz="1400" dirty="0">
              <a:solidFill>
                <a:srgbClr val="FFFFFF"/>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DED2CAC8-4E44-4723-A25D-017119C4FD78}" type="slidenum">
              <a:rPr lang="en-US" smtClean="0"/>
              <a:pPr>
                <a:defRPr/>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30" r:id="rId13"/>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wmf"/><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3352800" y="838200"/>
            <a:ext cx="5410200" cy="3962400"/>
          </a:xfrm>
        </p:spPr>
        <p:txBody>
          <a:bodyPr>
            <a:normAutofit/>
          </a:bodyPr>
          <a:lstStyle/>
          <a:p>
            <a:pPr eaLnBrk="1" hangingPunct="1">
              <a:defRPr/>
            </a:pPr>
            <a:r>
              <a:rPr lang="en-US" sz="6000" b="1" dirty="0" smtClean="0"/>
              <a:t>I Know I Will Be Wrong </a:t>
            </a:r>
            <a:r>
              <a:rPr lang="en-US" sz="4000" dirty="0" smtClean="0">
                <a:effectLst/>
              </a:rPr>
              <a:t>Creating the Best Projections You Can</a:t>
            </a:r>
            <a:endParaRPr lang="en-US" sz="4400" dirty="0" smtClean="0">
              <a:effectLst/>
            </a:endParaRPr>
          </a:p>
        </p:txBody>
      </p:sp>
      <p:sp>
        <p:nvSpPr>
          <p:cNvPr id="4098" name="Rectangle 23"/>
          <p:cNvSpPr>
            <a:spLocks noGrp="1" noChangeArrowheads="1"/>
          </p:cNvSpPr>
          <p:nvPr>
            <p:ph type="sldNum" sz="quarter" idx="11"/>
          </p:nvPr>
        </p:nvSpPr>
        <p:spPr>
          <a:xfrm>
            <a:off x="8001000" y="6629400"/>
            <a:ext cx="990600" cy="228600"/>
          </a:xfrm>
          <a:noFill/>
        </p:spPr>
        <p:txBody>
          <a:bodyPr/>
          <a:lstStyle/>
          <a:p>
            <a:r>
              <a:rPr lang="en-US" dirty="0" smtClean="0">
                <a:latin typeface="Century Gothic" pitchFamily="1" charset="0"/>
              </a:rPr>
              <a:t>Page </a:t>
            </a:r>
            <a:fld id="{61649615-788F-4924-B61B-C68A27314F05}" type="slidenum">
              <a:rPr lang="en-US" smtClean="0">
                <a:latin typeface="Century Gothic" pitchFamily="1" charset="0"/>
              </a:rPr>
              <a:pPr/>
              <a:t>1</a:t>
            </a:fld>
            <a:endParaRPr lang="en-US" dirty="0" smtClean="0">
              <a:latin typeface="Century Gothic" pitchFamily="1" charset="0"/>
            </a:endParaRPr>
          </a:p>
        </p:txBody>
      </p:sp>
      <p:sp>
        <p:nvSpPr>
          <p:cNvPr id="4100" name="Rectangle 5"/>
          <p:cNvSpPr>
            <a:spLocks noGrp="1" noChangeArrowheads="1"/>
          </p:cNvSpPr>
          <p:nvPr>
            <p:ph type="subTitle" idx="4294967295"/>
          </p:nvPr>
        </p:nvSpPr>
        <p:spPr>
          <a:xfrm>
            <a:off x="3352800" y="5105400"/>
            <a:ext cx="5791200" cy="1752600"/>
          </a:xfrm>
        </p:spPr>
        <p:txBody>
          <a:bodyPr/>
          <a:lstStyle/>
          <a:p>
            <a:pPr marL="0" indent="0" eaLnBrk="1" hangingPunct="1">
              <a:buFontTx/>
              <a:buNone/>
            </a:pPr>
            <a:r>
              <a:rPr lang="en-US" sz="2000" b="1" dirty="0" smtClean="0">
                <a:latin typeface="Century Gothic" pitchFamily="1" charset="0"/>
              </a:rPr>
              <a:t>Written by</a:t>
            </a:r>
          </a:p>
          <a:p>
            <a:pPr marL="0" indent="0" eaLnBrk="1" hangingPunct="1">
              <a:buFontTx/>
              <a:buNone/>
            </a:pPr>
            <a:r>
              <a:rPr lang="en-US" sz="3200" b="1" dirty="0" smtClean="0">
                <a:latin typeface="Century Gothic" pitchFamily="1" charset="0"/>
              </a:rPr>
              <a:t>John F. Levy</a:t>
            </a:r>
          </a:p>
          <a:p>
            <a:pPr marL="0" indent="0" eaLnBrk="1" hangingPunct="1">
              <a:buFontTx/>
              <a:buNone/>
            </a:pPr>
            <a:r>
              <a:rPr lang="en-US" sz="2000" b="1" dirty="0" smtClean="0">
                <a:latin typeface="Century Gothic" pitchFamily="1" charset="0"/>
              </a:rPr>
              <a:t>MBA and CPA</a:t>
            </a:r>
            <a:r>
              <a:rPr lang="en-US" sz="2000" dirty="0" smtClean="0">
                <a:latin typeface="Century Gothic" pitchFamily="1" charset="0"/>
              </a:rPr>
              <a:t/>
            </a:r>
            <a:br>
              <a:rPr lang="en-US" sz="2000" dirty="0" smtClean="0">
                <a:latin typeface="Century Gothic" pitchFamily="1" charset="0"/>
              </a:rPr>
            </a:br>
            <a:endParaRPr lang="en-US" sz="2000" dirty="0" smtClean="0">
              <a:latin typeface="Century Gothic" pitchFamily="1" charset="0"/>
            </a:endParaRPr>
          </a:p>
        </p:txBody>
      </p:sp>
      <p:sp>
        <p:nvSpPr>
          <p:cNvPr id="7" name="Footer Placeholder 6"/>
          <p:cNvSpPr>
            <a:spLocks noGrp="1"/>
          </p:cNvSpPr>
          <p:nvPr>
            <p:ph type="ftr" sz="quarter" idx="12"/>
          </p:nvPr>
        </p:nvSpPr>
        <p:spPr/>
        <p:txBody>
          <a:bodyPr/>
          <a:lstStyle/>
          <a:p>
            <a:pPr>
              <a:defRPr/>
            </a:pPr>
            <a:r>
              <a:rPr lang="en-US" dirty="0" smtClean="0"/>
              <a:t>John F. Levy ©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81000" y="381000"/>
            <a:ext cx="8305800" cy="914400"/>
          </a:xfrm>
        </p:spPr>
        <p:txBody>
          <a:bodyPr>
            <a:normAutofit/>
          </a:bodyPr>
          <a:lstStyle/>
          <a:p>
            <a:pPr eaLnBrk="1" hangingPunct="1">
              <a:defRPr/>
            </a:pPr>
            <a:r>
              <a:rPr lang="en-US" sz="4800" b="1" dirty="0" smtClean="0">
                <a:latin typeface="Century Gothic" pitchFamily="34" charset="0"/>
              </a:rPr>
              <a:t>Actions</a:t>
            </a:r>
          </a:p>
        </p:txBody>
      </p:sp>
      <p:sp>
        <p:nvSpPr>
          <p:cNvPr id="14341" name="Rectangle 3"/>
          <p:cNvSpPr>
            <a:spLocks noGrp="1" noChangeArrowheads="1"/>
          </p:cNvSpPr>
          <p:nvPr>
            <p:ph sz="half" idx="1"/>
          </p:nvPr>
        </p:nvSpPr>
        <p:spPr>
          <a:xfrm>
            <a:off x="685800" y="1524000"/>
            <a:ext cx="8077200" cy="4800600"/>
          </a:xfrm>
        </p:spPr>
        <p:txBody>
          <a:bodyPr/>
          <a:lstStyle/>
          <a:p>
            <a:pPr marL="457200" indent="-457200">
              <a:defRPr/>
            </a:pPr>
            <a:r>
              <a:rPr lang="en-US" sz="3600" dirty="0" smtClean="0">
                <a:latin typeface="Palatino Linotype" pitchFamily="18" charset="0"/>
              </a:rPr>
              <a:t>Strategic</a:t>
            </a:r>
          </a:p>
          <a:p>
            <a:pPr lvl="1">
              <a:spcAft>
                <a:spcPts val="1200"/>
              </a:spcAft>
              <a:defRPr/>
            </a:pPr>
            <a:r>
              <a:rPr lang="en-US" sz="3200" dirty="0" smtClean="0">
                <a:latin typeface="Palatino Linotype" pitchFamily="18" charset="0"/>
              </a:rPr>
              <a:t>Strategy is what your company does to create a </a:t>
            </a:r>
            <a:r>
              <a:rPr lang="en-US" sz="3200" b="1" i="1" dirty="0" smtClean="0">
                <a:latin typeface="Palatino Linotype" pitchFamily="18" charset="0"/>
              </a:rPr>
              <a:t>sustainable competitive advantage</a:t>
            </a:r>
            <a:r>
              <a:rPr lang="en-US" sz="3200" dirty="0" smtClean="0">
                <a:latin typeface="Palatino Linotype" pitchFamily="18" charset="0"/>
              </a:rPr>
              <a:t>.</a:t>
            </a:r>
          </a:p>
          <a:p>
            <a:pPr marL="457200" indent="-457200">
              <a:defRPr/>
            </a:pPr>
            <a:r>
              <a:rPr lang="en-US" sz="3600" dirty="0" smtClean="0">
                <a:latin typeface="Palatino Linotype" pitchFamily="18" charset="0"/>
              </a:rPr>
              <a:t>Tactical</a:t>
            </a:r>
          </a:p>
          <a:p>
            <a:pPr lvl="1">
              <a:defRPr/>
            </a:pPr>
            <a:r>
              <a:rPr lang="en-US" sz="3200" dirty="0" smtClean="0">
                <a:latin typeface="Palatino Linotype" pitchFamily="18" charset="0"/>
              </a:rPr>
              <a:t>Specific actions taken to implement the strategy.</a:t>
            </a:r>
          </a:p>
          <a:p>
            <a:pPr>
              <a:buNone/>
              <a:defRPr/>
            </a:pPr>
            <a:endParaRPr lang="en-US" sz="3600" dirty="0" smtClean="0">
              <a:latin typeface="Palatino Linotype" pitchFamily="18" charset="0"/>
            </a:endParaRPr>
          </a:p>
          <a:p>
            <a:pPr marL="0" indent="0" eaLnBrk="1" hangingPunct="1">
              <a:buFontTx/>
              <a:buNone/>
              <a:defRPr/>
            </a:pPr>
            <a:endParaRPr lang="en-US" sz="3600" dirty="0" smtClean="0">
              <a:latin typeface="Palatino Linotype" pitchFamily="18" charset="0"/>
            </a:endParaRPr>
          </a:p>
          <a:p>
            <a:pPr marL="0" indent="0" eaLnBrk="1" hangingPunct="1">
              <a:buFontTx/>
              <a:buNone/>
              <a:defRPr/>
            </a:pPr>
            <a:endParaRPr lang="en-US" sz="3600" dirty="0" smtClean="0">
              <a:latin typeface="Palatino Linotype" pitchFamily="18" charset="0"/>
            </a:endParaRPr>
          </a:p>
          <a:p>
            <a:pPr marL="0" indent="0" eaLnBrk="1" hangingPunct="1">
              <a:buFontTx/>
              <a:buNone/>
              <a:defRPr/>
            </a:pPr>
            <a:endParaRPr lang="en-US" sz="3600" dirty="0" smtClean="0">
              <a:latin typeface="Palatino Linotype" pitchFamily="18" charset="0"/>
            </a:endParaRPr>
          </a:p>
        </p:txBody>
      </p:sp>
      <p:sp>
        <p:nvSpPr>
          <p:cNvPr id="14342" name="Slide Number Placeholder 4"/>
          <p:cNvSpPr>
            <a:spLocks noGrp="1"/>
          </p:cNvSpPr>
          <p:nvPr>
            <p:ph type="sldNum" sz="quarter" idx="12"/>
          </p:nvPr>
        </p:nvSpPr>
        <p:spPr>
          <a:noFill/>
        </p:spPr>
        <p:txBody>
          <a:bodyPr/>
          <a:lstStyle/>
          <a:p>
            <a:fld id="{CEA2C917-B1FA-4710-9FF0-E95065CF4AB0}" type="slidenum">
              <a:rPr lang="en-US" smtClean="0">
                <a:latin typeface="Century Gothic" pitchFamily="1" charset="0"/>
              </a:rPr>
              <a:pPr/>
              <a:t>10</a:t>
            </a:fld>
            <a:endParaRPr lang="en-US" dirty="0" smtClean="0">
              <a:latin typeface="Century Gothic" pitchFamily="1" charset="0"/>
            </a:endParaRPr>
          </a:p>
        </p:txBody>
      </p:sp>
      <p:sp>
        <p:nvSpPr>
          <p:cNvPr id="7" name="Footer Placeholder 6"/>
          <p:cNvSpPr>
            <a:spLocks noGrp="1"/>
          </p:cNvSpPr>
          <p:nvPr>
            <p:ph type="ftr" sz="quarter" idx="11"/>
          </p:nvPr>
        </p:nvSpPr>
        <p:spPr>
          <a:xfrm>
            <a:off x="228600" y="6400800"/>
            <a:ext cx="5279064" cy="274320"/>
          </a:xfrm>
        </p:spPr>
        <p:txBody>
          <a:bodyPr/>
          <a:lstStyle/>
          <a:p>
            <a:pPr algn="l">
              <a:defRPr/>
            </a:pPr>
            <a:r>
              <a:rPr lang="en-US" dirty="0" smtClean="0"/>
              <a:t>John F. Levy © 2010</a:t>
            </a:r>
            <a:endParaRPr lang="en-US" dirty="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bwMode="auto">
          <a:xfrm>
            <a:off x="5638800" y="3886200"/>
            <a:ext cx="609600" cy="685800"/>
          </a:xfrm>
          <a:custGeom>
            <a:avLst/>
            <a:gdLst>
              <a:gd name="connsiteX0" fmla="*/ 281858 w 566993"/>
              <a:gd name="connsiteY0" fmla="*/ 11471 h 596490"/>
              <a:gd name="connsiteX1" fmla="*/ 360516 w 566993"/>
              <a:gd name="connsiteY1" fmla="*/ 109793 h 596490"/>
              <a:gd name="connsiteX2" fmla="*/ 458839 w 566993"/>
              <a:gd name="connsiteY2" fmla="*/ 257277 h 596490"/>
              <a:gd name="connsiteX3" fmla="*/ 517832 w 566993"/>
              <a:gd name="connsiteY3" fmla="*/ 434258 h 596490"/>
              <a:gd name="connsiteX4" fmla="*/ 547329 w 566993"/>
              <a:gd name="connsiteY4" fmla="*/ 562077 h 596490"/>
              <a:gd name="connsiteX5" fmla="*/ 399845 w 566993"/>
              <a:gd name="connsiteY5" fmla="*/ 591574 h 596490"/>
              <a:gd name="connsiteX6" fmla="*/ 222864 w 566993"/>
              <a:gd name="connsiteY6" fmla="*/ 591574 h 596490"/>
              <a:gd name="connsiteX7" fmla="*/ 65548 w 566993"/>
              <a:gd name="connsiteY7" fmla="*/ 571909 h 596490"/>
              <a:gd name="connsiteX8" fmla="*/ 6555 w 566993"/>
              <a:gd name="connsiteY8" fmla="*/ 542412 h 596490"/>
              <a:gd name="connsiteX9" fmla="*/ 26219 w 566993"/>
              <a:gd name="connsiteY9" fmla="*/ 414593 h 596490"/>
              <a:gd name="connsiteX10" fmla="*/ 65548 w 566993"/>
              <a:gd name="connsiteY10" fmla="*/ 326103 h 596490"/>
              <a:gd name="connsiteX11" fmla="*/ 104877 w 566993"/>
              <a:gd name="connsiteY11" fmla="*/ 217948 h 596490"/>
              <a:gd name="connsiteX12" fmla="*/ 173703 w 566993"/>
              <a:gd name="connsiteY12" fmla="*/ 129458 h 596490"/>
              <a:gd name="connsiteX13" fmla="*/ 232697 w 566993"/>
              <a:gd name="connsiteY13" fmla="*/ 40967 h 596490"/>
              <a:gd name="connsiteX14" fmla="*/ 281858 w 566993"/>
              <a:gd name="connsiteY14" fmla="*/ 11471 h 59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6993" h="596490">
                <a:moveTo>
                  <a:pt x="281858" y="11471"/>
                </a:moveTo>
                <a:cubicBezTo>
                  <a:pt x="303161" y="22942"/>
                  <a:pt x="331019" y="68825"/>
                  <a:pt x="360516" y="109793"/>
                </a:cubicBezTo>
                <a:cubicBezTo>
                  <a:pt x="390013" y="150761"/>
                  <a:pt x="432620" y="203200"/>
                  <a:pt x="458839" y="257277"/>
                </a:cubicBezTo>
                <a:cubicBezTo>
                  <a:pt x="485058" y="311354"/>
                  <a:pt x="503084" y="383458"/>
                  <a:pt x="517832" y="434258"/>
                </a:cubicBezTo>
                <a:cubicBezTo>
                  <a:pt x="532580" y="485058"/>
                  <a:pt x="566993" y="535858"/>
                  <a:pt x="547329" y="562077"/>
                </a:cubicBezTo>
                <a:cubicBezTo>
                  <a:pt x="527665" y="588296"/>
                  <a:pt x="453922" y="586658"/>
                  <a:pt x="399845" y="591574"/>
                </a:cubicBezTo>
                <a:cubicBezTo>
                  <a:pt x="345768" y="596490"/>
                  <a:pt x="278580" y="594851"/>
                  <a:pt x="222864" y="591574"/>
                </a:cubicBezTo>
                <a:cubicBezTo>
                  <a:pt x="167148" y="588297"/>
                  <a:pt x="101600" y="580103"/>
                  <a:pt x="65548" y="571909"/>
                </a:cubicBezTo>
                <a:cubicBezTo>
                  <a:pt x="29497" y="563715"/>
                  <a:pt x="13110" y="568631"/>
                  <a:pt x="6555" y="542412"/>
                </a:cubicBezTo>
                <a:cubicBezTo>
                  <a:pt x="0" y="516193"/>
                  <a:pt x="16387" y="450645"/>
                  <a:pt x="26219" y="414593"/>
                </a:cubicBezTo>
                <a:cubicBezTo>
                  <a:pt x="36051" y="378542"/>
                  <a:pt x="52438" y="358877"/>
                  <a:pt x="65548" y="326103"/>
                </a:cubicBezTo>
                <a:cubicBezTo>
                  <a:pt x="78658" y="293329"/>
                  <a:pt x="86851" y="250722"/>
                  <a:pt x="104877" y="217948"/>
                </a:cubicBezTo>
                <a:cubicBezTo>
                  <a:pt x="122903" y="185174"/>
                  <a:pt x="152400" y="158955"/>
                  <a:pt x="173703" y="129458"/>
                </a:cubicBezTo>
                <a:cubicBezTo>
                  <a:pt x="195006" y="99961"/>
                  <a:pt x="213033" y="62270"/>
                  <a:pt x="232697" y="40967"/>
                </a:cubicBezTo>
                <a:cubicBezTo>
                  <a:pt x="252361" y="19664"/>
                  <a:pt x="260555" y="0"/>
                  <a:pt x="281858" y="11471"/>
                </a:cubicBezTo>
                <a:close/>
              </a:path>
            </a:pathLst>
          </a:cu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Century Gothic" pitchFamily="34" charset="0"/>
            </a:endParaRPr>
          </a:p>
        </p:txBody>
      </p:sp>
      <p:sp>
        <p:nvSpPr>
          <p:cNvPr id="224258" name="Rectangle 2"/>
          <p:cNvSpPr>
            <a:spLocks noGrp="1" noChangeArrowheads="1"/>
          </p:cNvSpPr>
          <p:nvPr>
            <p:ph type="title"/>
          </p:nvPr>
        </p:nvSpPr>
        <p:spPr>
          <a:xfrm>
            <a:off x="381000" y="381000"/>
            <a:ext cx="8229600" cy="914400"/>
          </a:xfrm>
        </p:spPr>
        <p:txBody>
          <a:bodyPr>
            <a:normAutofit/>
          </a:bodyPr>
          <a:lstStyle/>
          <a:p>
            <a:pPr>
              <a:defRPr/>
            </a:pPr>
            <a:r>
              <a:rPr lang="en-US" dirty="0" smtClean="0">
                <a:latin typeface="Century Gothic" pitchFamily="34" charset="0"/>
              </a:rPr>
              <a:t>The Hedgehog Concept</a:t>
            </a:r>
            <a:endParaRPr lang="en-US" sz="5400" dirty="0" smtClean="0">
              <a:latin typeface="Century Gothic" pitchFamily="34" charset="0"/>
            </a:endParaRPr>
          </a:p>
        </p:txBody>
      </p:sp>
      <p:sp>
        <p:nvSpPr>
          <p:cNvPr id="14342" name="Slide Number Placeholder 4"/>
          <p:cNvSpPr>
            <a:spLocks noGrp="1"/>
          </p:cNvSpPr>
          <p:nvPr>
            <p:ph type="sldNum" sz="quarter" idx="12"/>
          </p:nvPr>
        </p:nvSpPr>
        <p:spPr>
          <a:noFill/>
        </p:spPr>
        <p:txBody>
          <a:bodyPr/>
          <a:lstStyle/>
          <a:p>
            <a:fld id="{CEA2C917-B1FA-4710-9FF0-E95065CF4AB0}" type="slidenum">
              <a:rPr lang="en-US" smtClean="0">
                <a:latin typeface="Century Gothic" pitchFamily="1" charset="0"/>
              </a:rPr>
              <a:pPr/>
              <a:t>11</a:t>
            </a:fld>
            <a:endParaRPr lang="en-US" dirty="0" smtClean="0">
              <a:latin typeface="Century Gothic" pitchFamily="1" charset="0"/>
            </a:endParaRPr>
          </a:p>
        </p:txBody>
      </p:sp>
      <p:pic>
        <p:nvPicPr>
          <p:cNvPr id="7" name="Picture 3"/>
          <p:cNvPicPr>
            <a:picLocks noChangeAspect="1" noChangeArrowheads="1"/>
          </p:cNvPicPr>
          <p:nvPr/>
        </p:nvPicPr>
        <p:blipFill>
          <a:blip r:embed="rId3" cstate="print"/>
          <a:srcRect/>
          <a:stretch>
            <a:fillRect/>
          </a:stretch>
        </p:blipFill>
        <p:spPr bwMode="auto">
          <a:xfrm>
            <a:off x="609600" y="1752600"/>
            <a:ext cx="2667000" cy="2767642"/>
          </a:xfrm>
          <a:prstGeom prst="rect">
            <a:avLst/>
          </a:prstGeom>
          <a:noFill/>
          <a:ln w="9525">
            <a:noFill/>
            <a:miter lim="800000"/>
            <a:headEnd/>
            <a:tailEnd/>
          </a:ln>
        </p:spPr>
      </p:pic>
      <p:grpSp>
        <p:nvGrpSpPr>
          <p:cNvPr id="8" name="Group 1029"/>
          <p:cNvGrpSpPr>
            <a:grpSpLocks noChangeAspect="1"/>
          </p:cNvGrpSpPr>
          <p:nvPr/>
        </p:nvGrpSpPr>
        <p:grpSpPr bwMode="auto">
          <a:xfrm>
            <a:off x="3886200" y="1828800"/>
            <a:ext cx="4191000" cy="4067735"/>
            <a:chOff x="4110" y="2940"/>
            <a:chExt cx="5100" cy="5090"/>
          </a:xfrm>
        </p:grpSpPr>
        <p:sp>
          <p:nvSpPr>
            <p:cNvPr id="9" name="AutoShape 1030"/>
            <p:cNvSpPr>
              <a:spLocks noChangeAspect="1" noChangeArrowheads="1" noTextEdit="1"/>
            </p:cNvSpPr>
            <p:nvPr/>
          </p:nvSpPr>
          <p:spPr bwMode="auto">
            <a:xfrm>
              <a:off x="4110" y="2940"/>
              <a:ext cx="5100" cy="5090"/>
            </a:xfrm>
            <a:prstGeom prst="rect">
              <a:avLst/>
            </a:prstGeom>
            <a:noFill/>
            <a:ln w="9525">
              <a:noFill/>
              <a:miter lim="800000"/>
              <a:headEnd/>
              <a:tailEnd/>
            </a:ln>
          </p:spPr>
          <p:txBody>
            <a:bodyPr rIns="0"/>
            <a:lstStyle/>
            <a:p>
              <a:endParaRPr lang="en-US" dirty="0"/>
            </a:p>
          </p:txBody>
        </p:sp>
        <p:sp>
          <p:nvSpPr>
            <p:cNvPr id="10" name="Freeform 1031"/>
            <p:cNvSpPr>
              <a:spLocks/>
            </p:cNvSpPr>
            <p:nvPr/>
          </p:nvSpPr>
          <p:spPr bwMode="auto">
            <a:xfrm>
              <a:off x="6235" y="5489"/>
              <a:ext cx="713" cy="832"/>
            </a:xfrm>
            <a:custGeom>
              <a:avLst/>
              <a:gdLst/>
              <a:ahLst/>
              <a:cxnLst>
                <a:cxn ang="0">
                  <a:pos x="420" y="26"/>
                </a:cxn>
                <a:cxn ang="0">
                  <a:pos x="480" y="41"/>
                </a:cxn>
                <a:cxn ang="0">
                  <a:pos x="540" y="236"/>
                </a:cxn>
                <a:cxn ang="0">
                  <a:pos x="585" y="251"/>
                </a:cxn>
                <a:cxn ang="0">
                  <a:pos x="615" y="296"/>
                </a:cxn>
                <a:cxn ang="0">
                  <a:pos x="660" y="326"/>
                </a:cxn>
                <a:cxn ang="0">
                  <a:pos x="690" y="461"/>
                </a:cxn>
                <a:cxn ang="0">
                  <a:pos x="765" y="596"/>
                </a:cxn>
                <a:cxn ang="0">
                  <a:pos x="795" y="716"/>
                </a:cxn>
                <a:cxn ang="0">
                  <a:pos x="825" y="836"/>
                </a:cxn>
                <a:cxn ang="0">
                  <a:pos x="855" y="926"/>
                </a:cxn>
                <a:cxn ang="0">
                  <a:pos x="465" y="971"/>
                </a:cxn>
                <a:cxn ang="0">
                  <a:pos x="210" y="956"/>
                </a:cxn>
                <a:cxn ang="0">
                  <a:pos x="120" y="926"/>
                </a:cxn>
                <a:cxn ang="0">
                  <a:pos x="0" y="911"/>
                </a:cxn>
                <a:cxn ang="0">
                  <a:pos x="60" y="671"/>
                </a:cxn>
                <a:cxn ang="0">
                  <a:pos x="240" y="296"/>
                </a:cxn>
                <a:cxn ang="0">
                  <a:pos x="300" y="191"/>
                </a:cxn>
                <a:cxn ang="0">
                  <a:pos x="345" y="101"/>
                </a:cxn>
                <a:cxn ang="0">
                  <a:pos x="390" y="86"/>
                </a:cxn>
                <a:cxn ang="0">
                  <a:pos x="435" y="56"/>
                </a:cxn>
                <a:cxn ang="0">
                  <a:pos x="420" y="26"/>
                </a:cxn>
              </a:cxnLst>
              <a:rect l="0" t="0" r="r" b="b"/>
              <a:pathLst>
                <a:path w="855" h="971">
                  <a:moveTo>
                    <a:pt x="420" y="26"/>
                  </a:moveTo>
                  <a:cubicBezTo>
                    <a:pt x="440" y="31"/>
                    <a:pt x="467" y="25"/>
                    <a:pt x="480" y="41"/>
                  </a:cubicBezTo>
                  <a:cubicBezTo>
                    <a:pt x="510" y="75"/>
                    <a:pt x="517" y="207"/>
                    <a:pt x="540" y="236"/>
                  </a:cubicBezTo>
                  <a:cubicBezTo>
                    <a:pt x="550" y="248"/>
                    <a:pt x="570" y="246"/>
                    <a:pt x="585" y="251"/>
                  </a:cubicBezTo>
                  <a:cubicBezTo>
                    <a:pt x="595" y="266"/>
                    <a:pt x="602" y="283"/>
                    <a:pt x="615" y="296"/>
                  </a:cubicBezTo>
                  <a:cubicBezTo>
                    <a:pt x="628" y="309"/>
                    <a:pt x="649" y="312"/>
                    <a:pt x="660" y="326"/>
                  </a:cubicBezTo>
                  <a:cubicBezTo>
                    <a:pt x="676" y="346"/>
                    <a:pt x="690" y="460"/>
                    <a:pt x="690" y="461"/>
                  </a:cubicBezTo>
                  <a:cubicBezTo>
                    <a:pt x="701" y="493"/>
                    <a:pt x="749" y="564"/>
                    <a:pt x="765" y="596"/>
                  </a:cubicBezTo>
                  <a:cubicBezTo>
                    <a:pt x="781" y="629"/>
                    <a:pt x="788" y="684"/>
                    <a:pt x="795" y="716"/>
                  </a:cubicBezTo>
                  <a:cubicBezTo>
                    <a:pt x="804" y="756"/>
                    <a:pt x="815" y="796"/>
                    <a:pt x="825" y="836"/>
                  </a:cubicBezTo>
                  <a:cubicBezTo>
                    <a:pt x="833" y="867"/>
                    <a:pt x="855" y="926"/>
                    <a:pt x="855" y="926"/>
                  </a:cubicBezTo>
                  <a:cubicBezTo>
                    <a:pt x="706" y="951"/>
                    <a:pt x="642" y="961"/>
                    <a:pt x="465" y="971"/>
                  </a:cubicBezTo>
                  <a:cubicBezTo>
                    <a:pt x="380" y="966"/>
                    <a:pt x="294" y="967"/>
                    <a:pt x="210" y="956"/>
                  </a:cubicBezTo>
                  <a:cubicBezTo>
                    <a:pt x="179" y="952"/>
                    <a:pt x="151" y="930"/>
                    <a:pt x="120" y="926"/>
                  </a:cubicBezTo>
                  <a:cubicBezTo>
                    <a:pt x="80" y="921"/>
                    <a:pt x="40" y="916"/>
                    <a:pt x="0" y="911"/>
                  </a:cubicBezTo>
                  <a:cubicBezTo>
                    <a:pt x="14" y="827"/>
                    <a:pt x="12" y="743"/>
                    <a:pt x="60" y="671"/>
                  </a:cubicBezTo>
                  <a:cubicBezTo>
                    <a:pt x="79" y="521"/>
                    <a:pt x="109" y="383"/>
                    <a:pt x="240" y="296"/>
                  </a:cubicBezTo>
                  <a:cubicBezTo>
                    <a:pt x="273" y="130"/>
                    <a:pt x="223" y="287"/>
                    <a:pt x="300" y="191"/>
                  </a:cubicBezTo>
                  <a:cubicBezTo>
                    <a:pt x="348" y="131"/>
                    <a:pt x="275" y="157"/>
                    <a:pt x="345" y="101"/>
                  </a:cubicBezTo>
                  <a:cubicBezTo>
                    <a:pt x="357" y="91"/>
                    <a:pt x="376" y="93"/>
                    <a:pt x="390" y="86"/>
                  </a:cubicBezTo>
                  <a:cubicBezTo>
                    <a:pt x="406" y="78"/>
                    <a:pt x="420" y="66"/>
                    <a:pt x="435" y="56"/>
                  </a:cubicBezTo>
                  <a:cubicBezTo>
                    <a:pt x="454" y="0"/>
                    <a:pt x="464" y="4"/>
                    <a:pt x="420" y="26"/>
                  </a:cubicBezTo>
                  <a:close/>
                </a:path>
              </a:pathLst>
            </a:custGeom>
            <a:noFill/>
            <a:ln w="9525">
              <a:solidFill>
                <a:srgbClr val="FF0000"/>
              </a:solidFill>
              <a:round/>
              <a:headEnd/>
              <a:tailEnd/>
            </a:ln>
          </p:spPr>
          <p:txBody>
            <a:bodyPr rIns="0"/>
            <a:lstStyle/>
            <a:p>
              <a:endParaRPr lang="en-US" dirty="0"/>
            </a:p>
          </p:txBody>
        </p:sp>
        <p:sp>
          <p:nvSpPr>
            <p:cNvPr id="11" name="AutoShape 1032"/>
            <p:cNvSpPr>
              <a:spLocks noChangeArrowheads="1"/>
            </p:cNvSpPr>
            <p:nvPr/>
          </p:nvSpPr>
          <p:spPr bwMode="auto">
            <a:xfrm>
              <a:off x="6210" y="5099"/>
              <a:ext cx="2700" cy="2775"/>
            </a:xfrm>
            <a:prstGeom prst="flowChartConnector">
              <a:avLst/>
            </a:prstGeom>
            <a:noFill/>
            <a:ln w="63500">
              <a:solidFill>
                <a:srgbClr val="000000"/>
              </a:solidFill>
              <a:round/>
              <a:headEnd/>
              <a:tailEnd/>
            </a:ln>
          </p:spPr>
          <p:txBody>
            <a:bodyPr lIns="0" tIns="0" rIns="0" bIns="0"/>
            <a:lstStyle/>
            <a:p>
              <a:pPr algn="r" eaLnBrk="0" hangingPunct="0">
                <a:spcBef>
                  <a:spcPct val="0"/>
                </a:spcBef>
                <a:buClrTx/>
              </a:pPr>
              <a:endParaRPr lang="en-US" sz="1200" dirty="0">
                <a:solidFill>
                  <a:schemeClr val="tx1"/>
                </a:solidFill>
              </a:endParaRPr>
            </a:p>
            <a:p>
              <a:pPr algn="r" eaLnBrk="0" hangingPunct="0">
                <a:spcBef>
                  <a:spcPct val="0"/>
                </a:spcBef>
                <a:buClrTx/>
              </a:pPr>
              <a:endParaRPr lang="en-US" sz="800" dirty="0">
                <a:solidFill>
                  <a:schemeClr val="tx1"/>
                </a:solidFill>
              </a:endParaRPr>
            </a:p>
            <a:p>
              <a:pPr algn="r" eaLnBrk="0" hangingPunct="0">
                <a:spcBef>
                  <a:spcPct val="0"/>
                </a:spcBef>
                <a:buClrTx/>
              </a:pPr>
              <a:endParaRPr lang="en-US" sz="800" b="1" dirty="0">
                <a:solidFill>
                  <a:schemeClr val="tx1"/>
                </a:solidFill>
              </a:endParaRPr>
            </a:p>
            <a:p>
              <a:pPr algn="r" eaLnBrk="0" hangingPunct="0">
                <a:spcBef>
                  <a:spcPct val="0"/>
                </a:spcBef>
                <a:buClrTx/>
              </a:pPr>
              <a:r>
                <a:rPr lang="en-US" sz="1200" b="1" dirty="0">
                  <a:solidFill>
                    <a:schemeClr val="tx1"/>
                  </a:solidFill>
                </a:rPr>
                <a:t>What</a:t>
              </a:r>
            </a:p>
            <a:p>
              <a:pPr algn="r" eaLnBrk="0" hangingPunct="0">
                <a:spcBef>
                  <a:spcPct val="0"/>
                </a:spcBef>
                <a:buClrTx/>
              </a:pPr>
              <a:r>
                <a:rPr lang="en-US" sz="1200" b="1" dirty="0">
                  <a:solidFill>
                    <a:schemeClr val="tx1"/>
                  </a:solidFill>
                </a:rPr>
                <a:t> </a:t>
              </a:r>
              <a:r>
                <a:rPr lang="en-US" sz="1800" b="1" i="1" dirty="0">
                  <a:solidFill>
                    <a:schemeClr val="tx1"/>
                  </a:solidFill>
                </a:rPr>
                <a:t>Drives    Economic</a:t>
              </a:r>
              <a:r>
                <a:rPr lang="en-US" sz="1800" b="1" dirty="0">
                  <a:solidFill>
                    <a:schemeClr val="tx1"/>
                  </a:solidFill>
                </a:rPr>
                <a:t> </a:t>
              </a:r>
              <a:r>
                <a:rPr lang="en-US" sz="1800" b="1" i="1" dirty="0">
                  <a:solidFill>
                    <a:schemeClr val="tx1"/>
                  </a:solidFill>
                </a:rPr>
                <a:t>Engine</a:t>
              </a:r>
              <a:endParaRPr lang="en-US" sz="1800" b="1" dirty="0">
                <a:solidFill>
                  <a:schemeClr val="tx1"/>
                </a:solidFill>
              </a:endParaRPr>
            </a:p>
          </p:txBody>
        </p:sp>
        <p:sp>
          <p:nvSpPr>
            <p:cNvPr id="12" name="AutoShape 1033"/>
            <p:cNvSpPr>
              <a:spLocks noChangeArrowheads="1"/>
            </p:cNvSpPr>
            <p:nvPr/>
          </p:nvSpPr>
          <p:spPr bwMode="auto">
            <a:xfrm>
              <a:off x="5310" y="3557"/>
              <a:ext cx="2700" cy="2781"/>
            </a:xfrm>
            <a:prstGeom prst="flowChartConnector">
              <a:avLst/>
            </a:prstGeom>
            <a:noFill/>
            <a:ln w="63500">
              <a:solidFill>
                <a:srgbClr val="000000"/>
              </a:solidFill>
              <a:round/>
              <a:headEnd/>
              <a:tailEnd/>
            </a:ln>
          </p:spPr>
          <p:txBody>
            <a:bodyPr lIns="0" tIns="0" rIns="0" bIns="0"/>
            <a:lstStyle/>
            <a:p>
              <a:pPr algn="ctr" eaLnBrk="0" hangingPunct="0">
                <a:spcBef>
                  <a:spcPct val="0"/>
                </a:spcBef>
                <a:buClrTx/>
              </a:pPr>
              <a:r>
                <a:rPr lang="en-US" sz="1200" b="1" dirty="0">
                  <a:solidFill>
                    <a:schemeClr val="tx1"/>
                  </a:solidFill>
                </a:rPr>
                <a:t>Opportunity to be</a:t>
              </a:r>
            </a:p>
            <a:p>
              <a:pPr algn="ctr" eaLnBrk="0" hangingPunct="0">
                <a:spcBef>
                  <a:spcPct val="0"/>
                </a:spcBef>
                <a:buClrTx/>
              </a:pPr>
              <a:r>
                <a:rPr lang="en-US" sz="1800" b="1" i="1" dirty="0">
                  <a:solidFill>
                    <a:schemeClr val="tx1"/>
                  </a:solidFill>
                </a:rPr>
                <a:t>Best in World</a:t>
              </a:r>
            </a:p>
          </p:txBody>
        </p:sp>
        <p:sp>
          <p:nvSpPr>
            <p:cNvPr id="13" name="AutoShape 1034"/>
            <p:cNvSpPr>
              <a:spLocks noChangeArrowheads="1"/>
            </p:cNvSpPr>
            <p:nvPr/>
          </p:nvSpPr>
          <p:spPr bwMode="auto">
            <a:xfrm>
              <a:off x="4260" y="5099"/>
              <a:ext cx="2700" cy="2778"/>
            </a:xfrm>
            <a:prstGeom prst="flowChartConnector">
              <a:avLst/>
            </a:prstGeom>
            <a:noFill/>
            <a:ln w="63500">
              <a:solidFill>
                <a:srgbClr val="000000"/>
              </a:solidFill>
              <a:round/>
              <a:headEnd/>
              <a:tailEnd/>
            </a:ln>
          </p:spPr>
          <p:txBody>
            <a:bodyPr lIns="0" tIns="0" rIns="0" bIns="0"/>
            <a:lstStyle/>
            <a:p>
              <a:pPr eaLnBrk="0" hangingPunct="0">
                <a:spcBef>
                  <a:spcPct val="0"/>
                </a:spcBef>
                <a:buClrTx/>
              </a:pPr>
              <a:endParaRPr lang="en-US" sz="1200" dirty="0">
                <a:solidFill>
                  <a:schemeClr val="tx1"/>
                </a:solidFill>
              </a:endParaRPr>
            </a:p>
            <a:p>
              <a:pPr eaLnBrk="0" hangingPunct="0">
                <a:spcBef>
                  <a:spcPct val="0"/>
                </a:spcBef>
                <a:buClrTx/>
              </a:pPr>
              <a:endParaRPr lang="en-US" sz="1200" dirty="0">
                <a:solidFill>
                  <a:schemeClr val="tx1"/>
                </a:solidFill>
              </a:endParaRPr>
            </a:p>
            <a:p>
              <a:pPr eaLnBrk="0" hangingPunct="0">
                <a:spcBef>
                  <a:spcPct val="0"/>
                </a:spcBef>
                <a:buClrTx/>
              </a:pPr>
              <a:endParaRPr lang="en-US" sz="1200" dirty="0">
                <a:solidFill>
                  <a:schemeClr val="tx1"/>
                </a:solidFill>
              </a:endParaRPr>
            </a:p>
            <a:p>
              <a:pPr eaLnBrk="0" hangingPunct="0">
                <a:spcBef>
                  <a:spcPct val="0"/>
                </a:spcBef>
                <a:buClrTx/>
              </a:pPr>
              <a:r>
                <a:rPr lang="en-US" sz="1200" b="1" dirty="0">
                  <a:solidFill>
                    <a:schemeClr val="tx1"/>
                  </a:solidFill>
                </a:rPr>
                <a:t>Business</a:t>
              </a:r>
            </a:p>
            <a:p>
              <a:pPr eaLnBrk="0" hangingPunct="0">
                <a:spcBef>
                  <a:spcPct val="0"/>
                </a:spcBef>
                <a:buClrTx/>
              </a:pPr>
              <a:r>
                <a:rPr lang="en-US" sz="1200" b="1" dirty="0">
                  <a:solidFill>
                    <a:schemeClr val="tx1"/>
                  </a:solidFill>
                </a:rPr>
                <a:t>that invokes management’s </a:t>
              </a:r>
              <a:r>
                <a:rPr lang="en-US" sz="1800" b="1" i="1" dirty="0">
                  <a:solidFill>
                    <a:schemeClr val="tx1"/>
                  </a:solidFill>
                </a:rPr>
                <a:t>Passion</a:t>
              </a:r>
              <a:endParaRPr lang="en-US" sz="1800" b="1" dirty="0">
                <a:solidFill>
                  <a:schemeClr val="tx1"/>
                </a:solidFill>
              </a:endParaRPr>
            </a:p>
          </p:txBody>
        </p:sp>
      </p:grpSp>
      <p:sp>
        <p:nvSpPr>
          <p:cNvPr id="14" name="AutoShape 1035"/>
          <p:cNvSpPr>
            <a:spLocks noChangeArrowheads="1"/>
          </p:cNvSpPr>
          <p:nvPr/>
        </p:nvSpPr>
        <p:spPr bwMode="auto">
          <a:xfrm rot="20513614">
            <a:off x="6119171" y="3329591"/>
            <a:ext cx="2890017" cy="609600"/>
          </a:xfrm>
          <a:prstGeom prst="leftArrow">
            <a:avLst>
              <a:gd name="adj1" fmla="val 50000"/>
              <a:gd name="adj2" fmla="val 109375"/>
            </a:avLst>
          </a:prstGeom>
          <a:solidFill>
            <a:srgbClr val="FF0000"/>
          </a:solidFill>
          <a:ln w="12700" cap="sq">
            <a:solidFill>
              <a:schemeClr val="tx1"/>
            </a:solidFill>
            <a:miter lim="800000"/>
            <a:headEnd/>
            <a:tailEnd/>
          </a:ln>
          <a:effectLst/>
        </p:spPr>
        <p:txBody>
          <a:bodyPr wrap="none" anchor="ctr"/>
          <a:lstStyle/>
          <a:p>
            <a:pPr algn="ctr"/>
            <a:r>
              <a:rPr lang="en-US" sz="1600" b="1" dirty="0" smtClean="0"/>
              <a:t>Opportunity to be best</a:t>
            </a:r>
            <a:endParaRPr lang="en-US" sz="1600" b="1" dirty="0"/>
          </a:p>
        </p:txBody>
      </p:sp>
      <p:sp>
        <p:nvSpPr>
          <p:cNvPr id="17" name="Footer Placeholder 16"/>
          <p:cNvSpPr>
            <a:spLocks noGrp="1"/>
          </p:cNvSpPr>
          <p:nvPr>
            <p:ph type="ftr" sz="quarter" idx="11"/>
          </p:nvPr>
        </p:nvSpPr>
        <p:spPr>
          <a:xfrm>
            <a:off x="304800" y="6400800"/>
            <a:ext cx="5202864" cy="274320"/>
          </a:xfrm>
        </p:spPr>
        <p:txBody>
          <a:bodyPr/>
          <a:lstStyle/>
          <a:p>
            <a:pPr algn="l">
              <a:defRPr/>
            </a:pPr>
            <a:r>
              <a:rPr lang="en-US" smtClean="0"/>
              <a:t>John F. Levy © 2010</a:t>
            </a:r>
            <a:endParaRPr lang="en-US" dirty="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0" y="304800"/>
            <a:ext cx="8229600" cy="990600"/>
          </a:xfrm>
        </p:spPr>
        <p:txBody>
          <a:bodyPr>
            <a:normAutofit/>
          </a:bodyPr>
          <a:lstStyle/>
          <a:p>
            <a:pPr eaLnBrk="1" hangingPunct="1">
              <a:defRPr/>
            </a:pPr>
            <a:r>
              <a:rPr lang="en-US" sz="4800" dirty="0" smtClean="0"/>
              <a:t>How to Budget</a:t>
            </a:r>
          </a:p>
        </p:txBody>
      </p:sp>
      <p:sp>
        <p:nvSpPr>
          <p:cNvPr id="12293" name="Rectangle 3"/>
          <p:cNvSpPr>
            <a:spLocks noGrp="1" noChangeArrowheads="1"/>
          </p:cNvSpPr>
          <p:nvPr>
            <p:ph idx="1"/>
          </p:nvPr>
        </p:nvSpPr>
        <p:spPr>
          <a:xfrm>
            <a:off x="304800" y="1524000"/>
            <a:ext cx="8534400" cy="4800600"/>
          </a:xfrm>
        </p:spPr>
        <p:txBody>
          <a:bodyPr/>
          <a:lstStyle/>
          <a:p>
            <a:pPr eaLnBrk="1" hangingPunct="1"/>
            <a:r>
              <a:rPr lang="en-US" sz="4000" dirty="0" smtClean="0"/>
              <a:t>Top Down</a:t>
            </a:r>
          </a:p>
          <a:p>
            <a:pPr eaLnBrk="1" hangingPunct="1">
              <a:buNone/>
            </a:pPr>
            <a:endParaRPr lang="en-US" sz="4000" dirty="0" smtClean="0"/>
          </a:p>
          <a:p>
            <a:pPr eaLnBrk="1" hangingPunct="1"/>
            <a:endParaRPr lang="en-US" sz="4000" dirty="0" smtClean="0"/>
          </a:p>
          <a:p>
            <a:pPr eaLnBrk="1" hangingPunct="1"/>
            <a:endParaRPr lang="en-US" sz="4000" dirty="0" smtClean="0"/>
          </a:p>
          <a:p>
            <a:pPr eaLnBrk="1" hangingPunct="1"/>
            <a:r>
              <a:rPr lang="en-US" sz="4000" dirty="0" smtClean="0"/>
              <a:t>Bottom Up</a:t>
            </a:r>
          </a:p>
          <a:p>
            <a:pPr eaLnBrk="1" hangingPunct="1">
              <a:spcBef>
                <a:spcPct val="0"/>
              </a:spcBef>
              <a:spcAft>
                <a:spcPts val="1200"/>
              </a:spcAft>
              <a:buNone/>
            </a:pPr>
            <a:endParaRPr lang="en-US" sz="3200" dirty="0" smtClean="0"/>
          </a:p>
          <a:p>
            <a:pPr eaLnBrk="1" hangingPunct="1"/>
            <a:endParaRPr lang="en-US" dirty="0" smtClean="0"/>
          </a:p>
        </p:txBody>
      </p:sp>
      <p:sp>
        <p:nvSpPr>
          <p:cNvPr id="12291" name="Slide Number Placeholder 4"/>
          <p:cNvSpPr>
            <a:spLocks noGrp="1"/>
          </p:cNvSpPr>
          <p:nvPr>
            <p:ph type="sldNum" sz="quarter" idx="12"/>
          </p:nvPr>
        </p:nvSpPr>
        <p:spPr>
          <a:noFill/>
        </p:spPr>
        <p:txBody>
          <a:bodyPr/>
          <a:lstStyle/>
          <a:p>
            <a:fld id="{70F1050B-B012-425E-AE6B-BD38CC7137B9}" type="slidenum">
              <a:rPr lang="en-US" smtClean="0">
                <a:latin typeface="Century Gothic" pitchFamily="1" charset="0"/>
              </a:rPr>
              <a:pPr/>
              <a:t>12</a:t>
            </a:fld>
            <a:endParaRPr lang="en-US" dirty="0" smtClean="0">
              <a:latin typeface="Century Gothic" pitchFamily="1" charset="0"/>
            </a:endParaRPr>
          </a:p>
        </p:txBody>
      </p:sp>
      <p:pic>
        <p:nvPicPr>
          <p:cNvPr id="6" name="Picture 5" descr="C:\Documents and Settings\JLevy\Application Data\Microsoft\Media Catalog\Downloaded Clips\cl4f\j0198338.wmf"/>
          <p:cNvPicPr>
            <a:picLocks noChangeAspect="1" noChangeArrowheads="1"/>
          </p:cNvPicPr>
          <p:nvPr/>
        </p:nvPicPr>
        <p:blipFill>
          <a:blip r:embed="rId3" cstate="print"/>
          <a:srcRect/>
          <a:stretch>
            <a:fillRect/>
          </a:stretch>
        </p:blipFill>
        <p:spPr bwMode="auto">
          <a:xfrm>
            <a:off x="3276600" y="1600200"/>
            <a:ext cx="3048000" cy="2217488"/>
          </a:xfrm>
          <a:prstGeom prst="rect">
            <a:avLst/>
          </a:prstGeom>
          <a:noFill/>
          <a:ln w="9525">
            <a:noFill/>
            <a:miter lim="800000"/>
            <a:headEnd/>
            <a:tailEnd/>
          </a:ln>
        </p:spPr>
      </p:pic>
      <p:pic>
        <p:nvPicPr>
          <p:cNvPr id="7" name="Picture 6" descr="C:\Documents and Settings\JLevy\Application Data\Microsoft\Media Catalog\Downloaded Clips\cl0\TR00381_.wmf"/>
          <p:cNvPicPr>
            <a:picLocks noChangeAspect="1" noChangeArrowheads="1"/>
          </p:cNvPicPr>
          <p:nvPr/>
        </p:nvPicPr>
        <p:blipFill>
          <a:blip r:embed="rId4" cstate="print"/>
          <a:srcRect/>
          <a:stretch>
            <a:fillRect/>
          </a:stretch>
        </p:blipFill>
        <p:spPr bwMode="auto">
          <a:xfrm>
            <a:off x="3581400" y="3962400"/>
            <a:ext cx="2971800" cy="2483784"/>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81000" y="228600"/>
            <a:ext cx="8382000" cy="1066800"/>
          </a:xfrm>
        </p:spPr>
        <p:txBody>
          <a:bodyPr>
            <a:normAutofit/>
          </a:bodyPr>
          <a:lstStyle/>
          <a:p>
            <a:pPr eaLnBrk="1" hangingPunct="1">
              <a:defRPr/>
            </a:pPr>
            <a:r>
              <a:rPr lang="en-US" sz="4800" dirty="0" smtClean="0"/>
              <a:t>Types of Budgets</a:t>
            </a:r>
          </a:p>
        </p:txBody>
      </p:sp>
      <p:sp>
        <p:nvSpPr>
          <p:cNvPr id="11269" name="Rectangle 3"/>
          <p:cNvSpPr>
            <a:spLocks noGrp="1" noChangeArrowheads="1"/>
          </p:cNvSpPr>
          <p:nvPr>
            <p:ph idx="1"/>
          </p:nvPr>
        </p:nvSpPr>
        <p:spPr>
          <a:xfrm>
            <a:off x="304800" y="1447800"/>
            <a:ext cx="8534400" cy="4876800"/>
          </a:xfrm>
        </p:spPr>
        <p:txBody>
          <a:bodyPr/>
          <a:lstStyle/>
          <a:p>
            <a:pPr eaLnBrk="1" hangingPunct="1"/>
            <a:endParaRPr lang="en-US" dirty="0" smtClean="0"/>
          </a:p>
          <a:p>
            <a:pPr eaLnBrk="1" hangingPunct="1"/>
            <a:r>
              <a:rPr lang="en-US" dirty="0" smtClean="0"/>
              <a:t>Aspirational</a:t>
            </a:r>
          </a:p>
          <a:p>
            <a:pPr eaLnBrk="1" hangingPunct="1"/>
            <a:endParaRPr lang="en-US" dirty="0" smtClean="0"/>
          </a:p>
          <a:p>
            <a:pPr eaLnBrk="1" hangingPunct="1"/>
            <a:endParaRPr lang="en-US" dirty="0" smtClean="0"/>
          </a:p>
          <a:p>
            <a:pPr eaLnBrk="1" hangingPunct="1"/>
            <a:r>
              <a:rPr lang="en-US" dirty="0" smtClean="0"/>
              <a:t>Realistic</a:t>
            </a:r>
          </a:p>
          <a:p>
            <a:pPr eaLnBrk="1" hangingPunct="1"/>
            <a:endParaRPr lang="en-US" dirty="0" smtClean="0"/>
          </a:p>
          <a:p>
            <a:pPr eaLnBrk="1" hangingPunct="1"/>
            <a:endParaRPr lang="en-US" dirty="0" smtClean="0"/>
          </a:p>
          <a:p>
            <a:pPr eaLnBrk="1" hangingPunct="1"/>
            <a:r>
              <a:rPr lang="en-US" dirty="0" smtClean="0"/>
              <a:t>Slam Dunk</a:t>
            </a:r>
          </a:p>
        </p:txBody>
      </p:sp>
      <p:sp>
        <p:nvSpPr>
          <p:cNvPr id="11267" name="Slide Number Placeholder 4"/>
          <p:cNvSpPr>
            <a:spLocks noGrp="1"/>
          </p:cNvSpPr>
          <p:nvPr>
            <p:ph type="sldNum" sz="quarter" idx="12"/>
          </p:nvPr>
        </p:nvSpPr>
        <p:spPr>
          <a:noFill/>
        </p:spPr>
        <p:txBody>
          <a:bodyPr/>
          <a:lstStyle/>
          <a:p>
            <a:fld id="{53137E9D-F088-4CF8-B895-1029581D69D7}" type="slidenum">
              <a:rPr lang="en-US" smtClean="0">
                <a:latin typeface="Century Gothic" pitchFamily="1" charset="0"/>
              </a:rPr>
              <a:pPr/>
              <a:t>13</a:t>
            </a:fld>
            <a:endParaRPr lang="en-US" dirty="0" smtClean="0">
              <a:latin typeface="Century Gothic" pitchFamily="1" charset="0"/>
            </a:endParaRPr>
          </a:p>
        </p:txBody>
      </p:sp>
      <p:pic>
        <p:nvPicPr>
          <p:cNvPr id="6" name="Picture 4" descr="C:\Documents and Settings\JLevy\Application Data\Microsoft\Media Catalog\Downloaded Clips\cl4f\j0198270.wmf"/>
          <p:cNvPicPr>
            <a:picLocks noChangeAspect="1" noChangeArrowheads="1"/>
          </p:cNvPicPr>
          <p:nvPr/>
        </p:nvPicPr>
        <p:blipFill>
          <a:blip r:embed="rId3" cstate="print"/>
          <a:srcRect/>
          <a:stretch>
            <a:fillRect/>
          </a:stretch>
        </p:blipFill>
        <p:spPr bwMode="auto">
          <a:xfrm>
            <a:off x="3124200" y="1514664"/>
            <a:ext cx="2209800" cy="1827023"/>
          </a:xfrm>
          <a:prstGeom prst="rect">
            <a:avLst/>
          </a:prstGeom>
          <a:noFill/>
          <a:ln w="9525">
            <a:noFill/>
            <a:miter lim="800000"/>
            <a:headEnd/>
            <a:tailEnd/>
          </a:ln>
        </p:spPr>
      </p:pic>
      <p:pic>
        <p:nvPicPr>
          <p:cNvPr id="7" name="Picture 5" descr="C:\Documents and Settings\JLevy\Application Data\Microsoft\Media Catalog\Downloaded Clips\cl4f\j0198753.wmf"/>
          <p:cNvPicPr>
            <a:picLocks noChangeAspect="1" noChangeArrowheads="1"/>
          </p:cNvPicPr>
          <p:nvPr/>
        </p:nvPicPr>
        <p:blipFill>
          <a:blip r:embed="rId4" cstate="print"/>
          <a:srcRect/>
          <a:stretch>
            <a:fillRect/>
          </a:stretch>
        </p:blipFill>
        <p:spPr bwMode="auto">
          <a:xfrm>
            <a:off x="3657600" y="3276600"/>
            <a:ext cx="2971800" cy="1417638"/>
          </a:xfrm>
          <a:prstGeom prst="rect">
            <a:avLst/>
          </a:prstGeom>
          <a:noFill/>
          <a:ln w="9525">
            <a:noFill/>
            <a:miter lim="800000"/>
            <a:headEnd/>
            <a:tailEnd/>
          </a:ln>
        </p:spPr>
      </p:pic>
      <p:pic>
        <p:nvPicPr>
          <p:cNvPr id="8" name="Picture 6" descr="C:\Documents and Settings\JLevy\Application Data\Microsoft\Media Catalog\Downloaded Clips\cl21\j0082585.wmf"/>
          <p:cNvPicPr>
            <a:picLocks noChangeAspect="1" noChangeArrowheads="1"/>
          </p:cNvPicPr>
          <p:nvPr/>
        </p:nvPicPr>
        <p:blipFill>
          <a:blip r:embed="rId5" cstate="print"/>
          <a:srcRect/>
          <a:stretch>
            <a:fillRect/>
          </a:stretch>
        </p:blipFill>
        <p:spPr bwMode="auto">
          <a:xfrm>
            <a:off x="3505200" y="4800600"/>
            <a:ext cx="1793875" cy="1619250"/>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52400" y="253536"/>
            <a:ext cx="8610600" cy="1143000"/>
          </a:xfrm>
        </p:spPr>
        <p:txBody>
          <a:bodyPr>
            <a:noAutofit/>
          </a:bodyPr>
          <a:lstStyle/>
          <a:p>
            <a:pPr eaLnBrk="1" hangingPunct="1">
              <a:defRPr/>
            </a:pPr>
            <a:r>
              <a:rPr lang="en-US" sz="4800" dirty="0" smtClean="0"/>
              <a:t>How Budgets Affect Actions</a:t>
            </a:r>
          </a:p>
        </p:txBody>
      </p:sp>
      <p:sp>
        <p:nvSpPr>
          <p:cNvPr id="18437" name="Rectangle 3"/>
          <p:cNvSpPr>
            <a:spLocks noGrp="1" noChangeArrowheads="1"/>
          </p:cNvSpPr>
          <p:nvPr>
            <p:ph idx="1"/>
          </p:nvPr>
        </p:nvSpPr>
        <p:spPr>
          <a:xfrm>
            <a:off x="228600" y="1600200"/>
            <a:ext cx="4343400" cy="4495800"/>
          </a:xfrm>
        </p:spPr>
        <p:txBody>
          <a:bodyPr/>
          <a:lstStyle/>
          <a:p>
            <a:pPr marL="457200" indent="-457200" eaLnBrk="1" hangingPunct="1">
              <a:spcBef>
                <a:spcPct val="0"/>
              </a:spcBef>
              <a:spcAft>
                <a:spcPts val="1200"/>
              </a:spcAft>
            </a:pPr>
            <a:r>
              <a:rPr lang="en-US" sz="4000" dirty="0" smtClean="0"/>
              <a:t>Control</a:t>
            </a:r>
          </a:p>
          <a:p>
            <a:pPr marL="457200" indent="-457200" eaLnBrk="1" hangingPunct="1">
              <a:spcBef>
                <a:spcPct val="0"/>
              </a:spcBef>
              <a:spcAft>
                <a:spcPts val="1200"/>
              </a:spcAft>
            </a:pPr>
            <a:r>
              <a:rPr lang="en-US" sz="4000" dirty="0" smtClean="0"/>
              <a:t>Communication</a:t>
            </a:r>
          </a:p>
          <a:p>
            <a:pPr marL="457200" indent="-457200" eaLnBrk="1" hangingPunct="1">
              <a:spcBef>
                <a:spcPct val="0"/>
              </a:spcBef>
              <a:spcAft>
                <a:spcPts val="1200"/>
              </a:spcAft>
            </a:pPr>
            <a:r>
              <a:rPr lang="en-US" sz="4000" dirty="0" smtClean="0"/>
              <a:t>Measurement</a:t>
            </a:r>
          </a:p>
          <a:p>
            <a:pPr marL="457200" indent="-457200" eaLnBrk="1" hangingPunct="1">
              <a:spcBef>
                <a:spcPct val="0"/>
              </a:spcBef>
              <a:spcAft>
                <a:spcPts val="1200"/>
              </a:spcAft>
            </a:pPr>
            <a:r>
              <a:rPr lang="en-US" sz="4000" dirty="0" smtClean="0"/>
              <a:t>Planning</a:t>
            </a:r>
          </a:p>
        </p:txBody>
      </p:sp>
      <p:sp>
        <p:nvSpPr>
          <p:cNvPr id="18435" name="Slide Number Placeholder 4"/>
          <p:cNvSpPr>
            <a:spLocks noGrp="1"/>
          </p:cNvSpPr>
          <p:nvPr>
            <p:ph type="sldNum" sz="quarter" idx="12"/>
          </p:nvPr>
        </p:nvSpPr>
        <p:spPr>
          <a:noFill/>
        </p:spPr>
        <p:txBody>
          <a:bodyPr/>
          <a:lstStyle/>
          <a:p>
            <a:fld id="{B8C4C32B-F6FB-4ED4-A52C-01390D2A900A}" type="slidenum">
              <a:rPr lang="en-US" smtClean="0">
                <a:latin typeface="Century Gothic" pitchFamily="1" charset="0"/>
              </a:rPr>
              <a:pPr/>
              <a:t>14</a:t>
            </a:fld>
            <a:endParaRPr lang="en-US" dirty="0" smtClean="0">
              <a:latin typeface="Century Gothic" pitchFamily="1" charset="0"/>
            </a:endParaRPr>
          </a:p>
        </p:txBody>
      </p:sp>
      <p:sp>
        <p:nvSpPr>
          <p:cNvPr id="7" name="TextBox 6"/>
          <p:cNvSpPr txBox="1"/>
          <p:nvPr/>
        </p:nvSpPr>
        <p:spPr>
          <a:xfrm>
            <a:off x="4800600" y="1600200"/>
            <a:ext cx="4191001" cy="4339650"/>
          </a:xfrm>
          <a:prstGeom prst="rect">
            <a:avLst/>
          </a:prstGeom>
          <a:noFill/>
        </p:spPr>
        <p:txBody>
          <a:bodyPr wrap="square" rtlCol="0">
            <a:spAutoFit/>
          </a:bodyPr>
          <a:lstStyle/>
          <a:p>
            <a:pPr marL="457200" indent="-457200">
              <a:spcAft>
                <a:spcPts val="1200"/>
              </a:spcAft>
              <a:buClr>
                <a:schemeClr val="accent1"/>
              </a:buClr>
              <a:buSzPct val="70000"/>
              <a:buFont typeface="Wingdings 2"/>
              <a:buChar char=""/>
            </a:pPr>
            <a:r>
              <a:rPr lang="en-US" sz="4000" dirty="0" smtClean="0">
                <a:solidFill>
                  <a:schemeClr val="tx1"/>
                </a:solidFill>
                <a:latin typeface="Palatino Linotype" pitchFamily="18" charset="0"/>
                <a:cs typeface="+mn-cs"/>
              </a:rPr>
              <a:t>Compensation</a:t>
            </a:r>
          </a:p>
          <a:p>
            <a:pPr marL="457200" indent="-457200">
              <a:spcAft>
                <a:spcPts val="1200"/>
              </a:spcAft>
              <a:buClr>
                <a:schemeClr val="accent1"/>
              </a:buClr>
              <a:buSzPct val="70000"/>
              <a:buFont typeface="Wingdings 2"/>
              <a:buChar char=""/>
            </a:pPr>
            <a:r>
              <a:rPr lang="en-US" sz="4000" dirty="0" smtClean="0">
                <a:solidFill>
                  <a:schemeClr val="tx1"/>
                </a:solidFill>
                <a:latin typeface="Palatino Linotype" pitchFamily="18" charset="0"/>
                <a:cs typeface="+mn-cs"/>
              </a:rPr>
              <a:t>Responsibility</a:t>
            </a:r>
          </a:p>
          <a:p>
            <a:pPr marL="457200" indent="-457200">
              <a:spcAft>
                <a:spcPts val="1200"/>
              </a:spcAft>
              <a:buClr>
                <a:schemeClr val="accent1"/>
              </a:buClr>
              <a:buSzPct val="70000"/>
              <a:buFont typeface="Wingdings 2"/>
              <a:buChar char=""/>
            </a:pPr>
            <a:r>
              <a:rPr lang="en-US" sz="4000" dirty="0" smtClean="0">
                <a:solidFill>
                  <a:schemeClr val="tx1"/>
                </a:solidFill>
                <a:latin typeface="Palatino Linotype" pitchFamily="18" charset="0"/>
                <a:cs typeface="+mn-cs"/>
              </a:rPr>
              <a:t>Authority</a:t>
            </a:r>
          </a:p>
          <a:p>
            <a:pPr marL="457200" indent="-457200">
              <a:spcAft>
                <a:spcPts val="1200"/>
              </a:spcAft>
              <a:buClr>
                <a:schemeClr val="accent1"/>
              </a:buClr>
              <a:buSzPct val="70000"/>
              <a:buFont typeface="Wingdings 2"/>
              <a:buChar char=""/>
            </a:pPr>
            <a:r>
              <a:rPr lang="en-US" sz="4000" dirty="0" smtClean="0">
                <a:solidFill>
                  <a:schemeClr val="tx1"/>
                </a:solidFill>
                <a:latin typeface="Palatino Linotype" pitchFamily="18" charset="0"/>
                <a:cs typeface="+mn-cs"/>
              </a:rPr>
              <a:t>Internalize Goals</a:t>
            </a:r>
          </a:p>
          <a:p>
            <a:pPr marL="457200" indent="-457200">
              <a:spcAft>
                <a:spcPts val="1200"/>
              </a:spcAft>
              <a:buChar char="•"/>
            </a:pPr>
            <a:endParaRPr lang="en-US" sz="3600" dirty="0" smtClean="0">
              <a:solidFill>
                <a:schemeClr val="tx1"/>
              </a:solidFill>
              <a:latin typeface="Palatino Linotype" pitchFamily="18" charset="0"/>
              <a:cs typeface="+mn-cs"/>
            </a:endParaRPr>
          </a:p>
        </p:txBody>
      </p:sp>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228600"/>
            <a:ext cx="8382000" cy="1066800"/>
          </a:xfrm>
        </p:spPr>
        <p:txBody>
          <a:bodyPr>
            <a:normAutofit/>
          </a:bodyPr>
          <a:lstStyle/>
          <a:p>
            <a:pPr eaLnBrk="1" hangingPunct="1">
              <a:defRPr/>
            </a:pPr>
            <a:r>
              <a:rPr lang="en-US" sz="4800" dirty="0" smtClean="0"/>
              <a:t>Budgets Gone Bad</a:t>
            </a:r>
          </a:p>
        </p:txBody>
      </p:sp>
      <p:sp>
        <p:nvSpPr>
          <p:cNvPr id="19461" name="Rectangle 3"/>
          <p:cNvSpPr>
            <a:spLocks noGrp="1" noChangeArrowheads="1"/>
          </p:cNvSpPr>
          <p:nvPr>
            <p:ph idx="1"/>
          </p:nvPr>
        </p:nvSpPr>
        <p:spPr>
          <a:xfrm>
            <a:off x="457200" y="1600200"/>
            <a:ext cx="3962400" cy="4724400"/>
          </a:xfrm>
        </p:spPr>
        <p:txBody>
          <a:bodyPr>
            <a:normAutofit lnSpcReduction="10000"/>
          </a:bodyPr>
          <a:lstStyle/>
          <a:p>
            <a:pPr marL="457200" indent="-457200" eaLnBrk="1" hangingPunct="1">
              <a:spcBef>
                <a:spcPct val="0"/>
              </a:spcBef>
              <a:spcAft>
                <a:spcPts val="1200"/>
              </a:spcAft>
            </a:pPr>
            <a:r>
              <a:rPr lang="en-US" sz="3600" dirty="0" smtClean="0"/>
              <a:t>Unrealistic expectations</a:t>
            </a:r>
          </a:p>
          <a:p>
            <a:pPr marL="457200" indent="-457200" eaLnBrk="1" hangingPunct="1">
              <a:spcBef>
                <a:spcPct val="0"/>
              </a:spcBef>
              <a:spcAft>
                <a:spcPts val="1200"/>
              </a:spcAft>
            </a:pPr>
            <a:r>
              <a:rPr lang="en-US" sz="3600" dirty="0" smtClean="0"/>
              <a:t>Improper communication</a:t>
            </a:r>
          </a:p>
          <a:p>
            <a:pPr marL="457200" indent="-457200" eaLnBrk="1" hangingPunct="1">
              <a:spcBef>
                <a:spcPct val="0"/>
              </a:spcBef>
              <a:spcAft>
                <a:spcPts val="1200"/>
              </a:spcAft>
            </a:pPr>
            <a:r>
              <a:rPr lang="en-US" sz="3600" dirty="0" smtClean="0"/>
              <a:t>Financial budgeting</a:t>
            </a:r>
          </a:p>
          <a:p>
            <a:pPr marL="457200" indent="-457200" eaLnBrk="1" hangingPunct="1">
              <a:spcBef>
                <a:spcPct val="0"/>
              </a:spcBef>
              <a:spcAft>
                <a:spcPts val="1200"/>
              </a:spcAft>
            </a:pPr>
            <a:r>
              <a:rPr lang="en-US" sz="3600" dirty="0" smtClean="0"/>
              <a:t>Improper metrics</a:t>
            </a:r>
          </a:p>
          <a:p>
            <a:pPr marL="457200" indent="-457200" eaLnBrk="1" hangingPunct="1">
              <a:spcBef>
                <a:spcPct val="0"/>
              </a:spcBef>
              <a:spcAft>
                <a:spcPts val="1200"/>
              </a:spcAft>
            </a:pPr>
            <a:endParaRPr lang="en-US" sz="3200" dirty="0" smtClean="0"/>
          </a:p>
        </p:txBody>
      </p:sp>
      <p:sp>
        <p:nvSpPr>
          <p:cNvPr id="19459" name="Slide Number Placeholder 4"/>
          <p:cNvSpPr>
            <a:spLocks noGrp="1"/>
          </p:cNvSpPr>
          <p:nvPr>
            <p:ph type="sldNum" sz="quarter" idx="12"/>
          </p:nvPr>
        </p:nvSpPr>
        <p:spPr>
          <a:noFill/>
        </p:spPr>
        <p:txBody>
          <a:bodyPr/>
          <a:lstStyle/>
          <a:p>
            <a:fld id="{FBD0DE08-2259-4CF5-B88D-6386DDE96B90}" type="slidenum">
              <a:rPr lang="en-US" smtClean="0">
                <a:latin typeface="Century Gothic" pitchFamily="1" charset="0"/>
              </a:rPr>
              <a:pPr/>
              <a:t>15</a:t>
            </a:fld>
            <a:endParaRPr lang="en-US" dirty="0" smtClean="0">
              <a:latin typeface="Century Gothic" pitchFamily="1" charset="0"/>
            </a:endParaRPr>
          </a:p>
        </p:txBody>
      </p:sp>
      <p:sp>
        <p:nvSpPr>
          <p:cNvPr id="6" name="Rectangle 3"/>
          <p:cNvSpPr txBox="1">
            <a:spLocks noChangeArrowheads="1"/>
          </p:cNvSpPr>
          <p:nvPr/>
        </p:nvSpPr>
        <p:spPr>
          <a:xfrm>
            <a:off x="4800600" y="1600200"/>
            <a:ext cx="3962400" cy="4724400"/>
          </a:xfrm>
          <a:prstGeom prst="rect">
            <a:avLst/>
          </a:prstGeom>
        </p:spPr>
        <p:txBody>
          <a:bodyPr>
            <a:normAutofit/>
          </a:bodyPr>
          <a:lstStyle/>
          <a:p>
            <a:pPr marL="457200" marR="0" lvl="0" indent="-457200" algn="l" defTabSz="914400" rtl="0" eaLnBrk="1" fontAlgn="auto" latinLnBrk="0" hangingPunct="1">
              <a:lnSpc>
                <a:spcPct val="100000"/>
              </a:lnSpc>
              <a:spcBef>
                <a:spcPct val="0"/>
              </a:spcBef>
              <a:spcAft>
                <a:spcPts val="1200"/>
              </a:spcAft>
              <a:buClr>
                <a:schemeClr val="accent1"/>
              </a:buClr>
              <a:buSzPct val="70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Palatino Linotype" pitchFamily="18" charset="0"/>
                <a:cs typeface="+mn-cs"/>
              </a:rPr>
              <a:t>Sandbagging</a:t>
            </a:r>
          </a:p>
          <a:p>
            <a:pPr marL="457200" marR="0" lvl="0" indent="-457200" algn="l" defTabSz="914400" rtl="0" eaLnBrk="1" fontAlgn="auto" latinLnBrk="0" hangingPunct="1">
              <a:lnSpc>
                <a:spcPct val="100000"/>
              </a:lnSpc>
              <a:spcBef>
                <a:spcPct val="0"/>
              </a:spcBef>
              <a:spcAft>
                <a:spcPts val="1200"/>
              </a:spcAft>
              <a:buClr>
                <a:schemeClr val="accent1"/>
              </a:buClr>
              <a:buSzPct val="70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Palatino Linotype" pitchFamily="18" charset="0"/>
                <a:cs typeface="+mn-cs"/>
              </a:rPr>
              <a:t>Fiefdoms</a:t>
            </a:r>
          </a:p>
          <a:p>
            <a:pPr marL="457200" marR="0" lvl="0" indent="-457200" algn="l" defTabSz="914400" rtl="0" eaLnBrk="1" fontAlgn="auto" latinLnBrk="0" hangingPunct="1">
              <a:lnSpc>
                <a:spcPct val="100000"/>
              </a:lnSpc>
              <a:spcBef>
                <a:spcPct val="0"/>
              </a:spcBef>
              <a:spcAft>
                <a:spcPts val="1200"/>
              </a:spcAft>
              <a:buClr>
                <a:schemeClr val="accent1"/>
              </a:buClr>
              <a:buSzPct val="70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Palatino Linotype" pitchFamily="18" charset="0"/>
                <a:cs typeface="+mn-cs"/>
              </a:rPr>
              <a:t>Expenditure approval</a:t>
            </a:r>
          </a:p>
          <a:p>
            <a:pPr marL="457200" marR="0" lvl="0" indent="-457200" algn="l" defTabSz="914400" rtl="0" eaLnBrk="1" fontAlgn="auto" latinLnBrk="0" hangingPunct="1">
              <a:lnSpc>
                <a:spcPct val="100000"/>
              </a:lnSpc>
              <a:spcBef>
                <a:spcPct val="0"/>
              </a:spcBef>
              <a:spcAft>
                <a:spcPts val="120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Palatino Linotype" pitchFamily="18" charset="0"/>
              <a:cs typeface="+mn-cs"/>
            </a:endParaRPr>
          </a:p>
        </p:txBody>
      </p:sp>
      <p:sp>
        <p:nvSpPr>
          <p:cNvPr id="8" name="Footer Placeholder 7"/>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228600"/>
            <a:ext cx="8382000" cy="1066800"/>
          </a:xfrm>
        </p:spPr>
        <p:txBody>
          <a:bodyPr>
            <a:normAutofit/>
          </a:bodyPr>
          <a:lstStyle/>
          <a:p>
            <a:pPr eaLnBrk="1" hangingPunct="1">
              <a:defRPr/>
            </a:pPr>
            <a:r>
              <a:rPr lang="en-US" sz="4800" dirty="0" smtClean="0"/>
              <a:t>Budget Fixes</a:t>
            </a:r>
          </a:p>
        </p:txBody>
      </p:sp>
      <p:sp>
        <p:nvSpPr>
          <p:cNvPr id="19461" name="Rectangle 3"/>
          <p:cNvSpPr>
            <a:spLocks noGrp="1" noChangeArrowheads="1"/>
          </p:cNvSpPr>
          <p:nvPr>
            <p:ph idx="1"/>
          </p:nvPr>
        </p:nvSpPr>
        <p:spPr>
          <a:xfrm>
            <a:off x="457200" y="1524000"/>
            <a:ext cx="4343400" cy="4800600"/>
          </a:xfrm>
        </p:spPr>
        <p:txBody>
          <a:bodyPr>
            <a:normAutofit lnSpcReduction="10000"/>
          </a:bodyPr>
          <a:lstStyle/>
          <a:p>
            <a:pPr marL="457200" indent="-457200" eaLnBrk="1" hangingPunct="1">
              <a:spcBef>
                <a:spcPct val="0"/>
              </a:spcBef>
              <a:spcAft>
                <a:spcPts val="1200"/>
              </a:spcAft>
            </a:pPr>
            <a:r>
              <a:rPr lang="en-US" sz="3200" dirty="0" smtClean="0"/>
              <a:t>Participatory budgeting</a:t>
            </a:r>
          </a:p>
          <a:p>
            <a:pPr marL="457200" indent="-457200" eaLnBrk="1" hangingPunct="1">
              <a:spcBef>
                <a:spcPct val="0"/>
              </a:spcBef>
              <a:spcAft>
                <a:spcPts val="1200"/>
              </a:spcAft>
            </a:pPr>
            <a:r>
              <a:rPr lang="en-US" sz="3200" dirty="0" smtClean="0"/>
              <a:t>Aligning budgets with strategy</a:t>
            </a:r>
          </a:p>
          <a:p>
            <a:pPr marL="457200" indent="-457200" eaLnBrk="1" hangingPunct="1">
              <a:spcBef>
                <a:spcPct val="0"/>
              </a:spcBef>
              <a:spcAft>
                <a:spcPts val="1200"/>
              </a:spcAft>
            </a:pPr>
            <a:r>
              <a:rPr lang="en-US" sz="3200" dirty="0" smtClean="0"/>
              <a:t>Develop a communication plan</a:t>
            </a:r>
          </a:p>
          <a:p>
            <a:pPr marL="457200" indent="-457200" eaLnBrk="1" hangingPunct="1">
              <a:spcBef>
                <a:spcPct val="0"/>
              </a:spcBef>
              <a:spcAft>
                <a:spcPts val="1200"/>
              </a:spcAft>
            </a:pPr>
            <a:r>
              <a:rPr lang="en-US" sz="3200" dirty="0" smtClean="0"/>
              <a:t>Budget for managing</a:t>
            </a:r>
          </a:p>
        </p:txBody>
      </p:sp>
      <p:sp>
        <p:nvSpPr>
          <p:cNvPr id="19459" name="Slide Number Placeholder 4"/>
          <p:cNvSpPr>
            <a:spLocks noGrp="1"/>
          </p:cNvSpPr>
          <p:nvPr>
            <p:ph type="sldNum" sz="quarter" idx="12"/>
          </p:nvPr>
        </p:nvSpPr>
        <p:spPr>
          <a:noFill/>
        </p:spPr>
        <p:txBody>
          <a:bodyPr/>
          <a:lstStyle/>
          <a:p>
            <a:fld id="{FBD0DE08-2259-4CF5-B88D-6386DDE96B90}" type="slidenum">
              <a:rPr lang="en-US" smtClean="0">
                <a:latin typeface="Century Gothic" pitchFamily="1" charset="0"/>
              </a:rPr>
              <a:pPr/>
              <a:t>16</a:t>
            </a:fld>
            <a:endParaRPr lang="en-US" dirty="0" smtClean="0">
              <a:latin typeface="Century Gothic" pitchFamily="1" charset="0"/>
            </a:endParaRPr>
          </a:p>
        </p:txBody>
      </p:sp>
      <p:sp>
        <p:nvSpPr>
          <p:cNvPr id="8" name="Rectangle 7"/>
          <p:cNvSpPr/>
          <p:nvPr/>
        </p:nvSpPr>
        <p:spPr>
          <a:xfrm>
            <a:off x="5029200" y="1524000"/>
            <a:ext cx="3886200" cy="4832092"/>
          </a:xfrm>
          <a:prstGeom prst="rect">
            <a:avLst/>
          </a:prstGeom>
        </p:spPr>
        <p:txBody>
          <a:bodyPr wrap="square">
            <a:spAutoFit/>
          </a:bodyPr>
          <a:lstStyle/>
          <a:p>
            <a:pPr marL="457200" lvl="0" indent="-457200">
              <a:spcAft>
                <a:spcPts val="1200"/>
              </a:spcAft>
              <a:buClr>
                <a:schemeClr val="accent1"/>
              </a:buClr>
              <a:buSzPct val="70000"/>
              <a:buFont typeface="Wingdings 2"/>
              <a:buChar char=""/>
            </a:pPr>
            <a:r>
              <a:rPr lang="en-US" sz="3200" dirty="0" smtClean="0">
                <a:solidFill>
                  <a:schemeClr val="tx1"/>
                </a:solidFill>
                <a:latin typeface="Palatino Linotype" pitchFamily="18" charset="0"/>
                <a:cs typeface="+mn-cs"/>
              </a:rPr>
              <a:t>Don’t allocate</a:t>
            </a:r>
          </a:p>
          <a:p>
            <a:pPr marL="457200" lvl="0" indent="-457200">
              <a:spcAft>
                <a:spcPts val="1200"/>
              </a:spcAft>
              <a:buClr>
                <a:schemeClr val="accent1"/>
              </a:buClr>
              <a:buSzPct val="70000"/>
              <a:buFont typeface="Wingdings 2"/>
              <a:buChar char=""/>
            </a:pPr>
            <a:r>
              <a:rPr lang="en-US" sz="3200" dirty="0" smtClean="0">
                <a:solidFill>
                  <a:schemeClr val="tx1"/>
                </a:solidFill>
                <a:latin typeface="Palatino Linotype" pitchFamily="18" charset="0"/>
                <a:cs typeface="+mn-cs"/>
              </a:rPr>
              <a:t>Develop responsibility centers</a:t>
            </a:r>
          </a:p>
          <a:p>
            <a:pPr marL="457200" lvl="0" indent="-457200">
              <a:spcAft>
                <a:spcPts val="1200"/>
              </a:spcAft>
              <a:buClr>
                <a:schemeClr val="accent1"/>
              </a:buClr>
              <a:buSzPct val="70000"/>
              <a:buFont typeface="Wingdings 2"/>
              <a:buChar char=""/>
            </a:pPr>
            <a:r>
              <a:rPr lang="en-US" sz="3200" dirty="0" smtClean="0">
                <a:solidFill>
                  <a:schemeClr val="tx1"/>
                </a:solidFill>
                <a:latin typeface="Palatino Linotype" pitchFamily="18" charset="0"/>
                <a:cs typeface="+mn-cs"/>
              </a:rPr>
              <a:t>Don’t substitute the budget for purchase or commitment authorization </a:t>
            </a:r>
          </a:p>
        </p:txBody>
      </p:sp>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228600"/>
            <a:ext cx="8382000" cy="1066800"/>
          </a:xfrm>
        </p:spPr>
        <p:txBody>
          <a:bodyPr>
            <a:normAutofit/>
          </a:bodyPr>
          <a:lstStyle/>
          <a:p>
            <a:pPr eaLnBrk="1" hangingPunct="1">
              <a:defRPr/>
            </a:pPr>
            <a:r>
              <a:rPr lang="en-US" sz="4800" dirty="0" smtClean="0"/>
              <a:t>Revenue Forecasting</a:t>
            </a:r>
          </a:p>
        </p:txBody>
      </p:sp>
      <p:sp>
        <p:nvSpPr>
          <p:cNvPr id="19461" name="Rectangle 3"/>
          <p:cNvSpPr>
            <a:spLocks noGrp="1" noChangeArrowheads="1"/>
          </p:cNvSpPr>
          <p:nvPr>
            <p:ph idx="1"/>
          </p:nvPr>
        </p:nvSpPr>
        <p:spPr>
          <a:xfrm>
            <a:off x="457200" y="1524000"/>
            <a:ext cx="8305800" cy="4800600"/>
          </a:xfrm>
        </p:spPr>
        <p:txBody>
          <a:bodyPr>
            <a:normAutofit/>
          </a:bodyPr>
          <a:lstStyle/>
          <a:p>
            <a:pPr marL="457200" indent="-457200" eaLnBrk="1" hangingPunct="1">
              <a:spcBef>
                <a:spcPct val="0"/>
              </a:spcBef>
              <a:spcAft>
                <a:spcPts val="1200"/>
              </a:spcAft>
              <a:buNone/>
            </a:pPr>
            <a:r>
              <a:rPr lang="en-US" sz="4000" dirty="0" smtClean="0"/>
              <a:t>What Drives Revenue?</a:t>
            </a:r>
          </a:p>
          <a:p>
            <a:pPr marL="457200" indent="-457200" eaLnBrk="1" hangingPunct="1">
              <a:spcBef>
                <a:spcPct val="0"/>
              </a:spcBef>
              <a:spcAft>
                <a:spcPts val="1200"/>
              </a:spcAft>
            </a:pPr>
            <a:r>
              <a:rPr lang="en-US" dirty="0" smtClean="0"/>
              <a:t>More customers</a:t>
            </a:r>
          </a:p>
          <a:p>
            <a:pPr marL="457200" indent="-457200" eaLnBrk="1" hangingPunct="1">
              <a:spcBef>
                <a:spcPct val="0"/>
              </a:spcBef>
              <a:spcAft>
                <a:spcPts val="1200"/>
              </a:spcAft>
            </a:pPr>
            <a:r>
              <a:rPr lang="en-US" dirty="0" smtClean="0"/>
              <a:t>More revenue from existing customer</a:t>
            </a:r>
          </a:p>
          <a:p>
            <a:pPr marL="457200" indent="-457200" eaLnBrk="1" hangingPunct="1">
              <a:spcBef>
                <a:spcPct val="0"/>
              </a:spcBef>
              <a:spcAft>
                <a:spcPts val="1200"/>
              </a:spcAft>
            </a:pPr>
            <a:r>
              <a:rPr lang="en-US" dirty="0" smtClean="0"/>
              <a:t>New products</a:t>
            </a:r>
          </a:p>
          <a:p>
            <a:pPr marL="457200" indent="-457200" eaLnBrk="1" hangingPunct="1">
              <a:spcBef>
                <a:spcPct val="0"/>
              </a:spcBef>
              <a:spcAft>
                <a:spcPts val="1200"/>
              </a:spcAft>
            </a:pPr>
            <a:r>
              <a:rPr lang="en-US" dirty="0" smtClean="0"/>
              <a:t>New markets</a:t>
            </a:r>
          </a:p>
          <a:p>
            <a:pPr marL="457200" indent="-457200" eaLnBrk="1" hangingPunct="1">
              <a:spcBef>
                <a:spcPct val="0"/>
              </a:spcBef>
              <a:spcAft>
                <a:spcPts val="1200"/>
              </a:spcAft>
            </a:pPr>
            <a:r>
              <a:rPr lang="en-US" dirty="0" smtClean="0"/>
              <a:t>External changes</a:t>
            </a:r>
          </a:p>
        </p:txBody>
      </p:sp>
      <p:sp>
        <p:nvSpPr>
          <p:cNvPr id="19459" name="Slide Number Placeholder 4"/>
          <p:cNvSpPr>
            <a:spLocks noGrp="1"/>
          </p:cNvSpPr>
          <p:nvPr>
            <p:ph type="sldNum" sz="quarter" idx="12"/>
          </p:nvPr>
        </p:nvSpPr>
        <p:spPr>
          <a:noFill/>
        </p:spPr>
        <p:txBody>
          <a:bodyPr/>
          <a:lstStyle/>
          <a:p>
            <a:fld id="{FBD0DE08-2259-4CF5-B88D-6386DDE96B90}" type="slidenum">
              <a:rPr lang="en-US" smtClean="0">
                <a:latin typeface="Century Gothic" pitchFamily="1" charset="0"/>
              </a:rPr>
              <a:pPr/>
              <a:t>17</a:t>
            </a:fld>
            <a:endParaRPr lang="en-US" dirty="0" smtClean="0">
              <a:latin typeface="Century Gothic" pitchFamily="1" charset="0"/>
            </a:endParaRPr>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228600"/>
            <a:ext cx="8382000" cy="1066800"/>
          </a:xfrm>
        </p:spPr>
        <p:txBody>
          <a:bodyPr>
            <a:normAutofit/>
          </a:bodyPr>
          <a:lstStyle/>
          <a:p>
            <a:pPr eaLnBrk="1" hangingPunct="1">
              <a:defRPr/>
            </a:pPr>
            <a:r>
              <a:rPr lang="en-US" sz="4800" dirty="0" smtClean="0"/>
              <a:t>Cost Projections</a:t>
            </a:r>
          </a:p>
        </p:txBody>
      </p:sp>
      <p:sp>
        <p:nvSpPr>
          <p:cNvPr id="19461" name="Rectangle 3"/>
          <p:cNvSpPr>
            <a:spLocks noGrp="1" noChangeArrowheads="1"/>
          </p:cNvSpPr>
          <p:nvPr>
            <p:ph idx="1"/>
          </p:nvPr>
        </p:nvSpPr>
        <p:spPr>
          <a:xfrm>
            <a:off x="457200" y="1524000"/>
            <a:ext cx="7848600" cy="4800600"/>
          </a:xfrm>
        </p:spPr>
        <p:txBody>
          <a:bodyPr>
            <a:normAutofit/>
          </a:bodyPr>
          <a:lstStyle/>
          <a:p>
            <a:pPr marL="457200" indent="-457200" eaLnBrk="1" hangingPunct="1">
              <a:spcBef>
                <a:spcPct val="0"/>
              </a:spcBef>
              <a:spcAft>
                <a:spcPts val="1200"/>
              </a:spcAft>
              <a:buNone/>
            </a:pPr>
            <a:r>
              <a:rPr lang="en-US" sz="4000" dirty="0" smtClean="0"/>
              <a:t>What Drives Costs?</a:t>
            </a:r>
          </a:p>
          <a:p>
            <a:pPr marL="457200" indent="-457200" eaLnBrk="1" hangingPunct="1">
              <a:spcBef>
                <a:spcPct val="0"/>
              </a:spcBef>
              <a:spcAft>
                <a:spcPts val="1200"/>
              </a:spcAft>
            </a:pPr>
            <a:r>
              <a:rPr lang="en-US" dirty="0" smtClean="0"/>
              <a:t>Know your cost structure</a:t>
            </a:r>
          </a:p>
          <a:p>
            <a:pPr marL="457200" indent="-457200" eaLnBrk="1" hangingPunct="1">
              <a:spcBef>
                <a:spcPct val="0"/>
              </a:spcBef>
              <a:spcAft>
                <a:spcPts val="1200"/>
              </a:spcAft>
            </a:pPr>
            <a:r>
              <a:rPr lang="en-US" dirty="0" smtClean="0"/>
              <a:t>How critical is payroll?</a:t>
            </a:r>
          </a:p>
          <a:p>
            <a:pPr marL="457200" indent="-457200" eaLnBrk="1" hangingPunct="1">
              <a:spcBef>
                <a:spcPct val="0"/>
              </a:spcBef>
              <a:spcAft>
                <a:spcPts val="1200"/>
              </a:spcAft>
            </a:pPr>
            <a:r>
              <a:rPr lang="en-US" dirty="0" smtClean="0"/>
              <a:t>What can you control?</a:t>
            </a:r>
          </a:p>
          <a:p>
            <a:pPr marL="457200" indent="-457200" eaLnBrk="1" hangingPunct="1">
              <a:spcBef>
                <a:spcPct val="0"/>
              </a:spcBef>
              <a:spcAft>
                <a:spcPts val="1200"/>
              </a:spcAft>
            </a:pPr>
            <a:r>
              <a:rPr lang="en-US" dirty="0" smtClean="0"/>
              <a:t>Can you outsource?</a:t>
            </a:r>
          </a:p>
          <a:p>
            <a:pPr marL="457200" indent="-457200" eaLnBrk="1" hangingPunct="1">
              <a:spcBef>
                <a:spcPct val="0"/>
              </a:spcBef>
              <a:spcAft>
                <a:spcPts val="1200"/>
              </a:spcAft>
            </a:pPr>
            <a:r>
              <a:rPr lang="en-US" dirty="0" smtClean="0"/>
              <a:t>Where are the risks?</a:t>
            </a:r>
          </a:p>
        </p:txBody>
      </p:sp>
      <p:sp>
        <p:nvSpPr>
          <p:cNvPr id="19459" name="Slide Number Placeholder 4"/>
          <p:cNvSpPr>
            <a:spLocks noGrp="1"/>
          </p:cNvSpPr>
          <p:nvPr>
            <p:ph type="sldNum" sz="quarter" idx="12"/>
          </p:nvPr>
        </p:nvSpPr>
        <p:spPr>
          <a:noFill/>
        </p:spPr>
        <p:txBody>
          <a:bodyPr/>
          <a:lstStyle/>
          <a:p>
            <a:fld id="{FBD0DE08-2259-4CF5-B88D-6386DDE96B90}" type="slidenum">
              <a:rPr lang="en-US" smtClean="0">
                <a:latin typeface="Century Gothic" pitchFamily="1" charset="0"/>
              </a:rPr>
              <a:pPr/>
              <a:t>18</a:t>
            </a:fld>
            <a:endParaRPr lang="en-US" dirty="0" smtClean="0">
              <a:latin typeface="Century Gothic" pitchFamily="1" charset="0"/>
            </a:endParaRPr>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228600"/>
            <a:ext cx="8382000" cy="1066800"/>
          </a:xfrm>
        </p:spPr>
        <p:txBody>
          <a:bodyPr>
            <a:normAutofit/>
          </a:bodyPr>
          <a:lstStyle/>
          <a:p>
            <a:pPr eaLnBrk="1" hangingPunct="1">
              <a:defRPr/>
            </a:pPr>
            <a:r>
              <a:rPr lang="en-US" sz="4800" dirty="0" smtClean="0"/>
              <a:t>Cash Forecasts</a:t>
            </a:r>
          </a:p>
        </p:txBody>
      </p:sp>
      <p:sp>
        <p:nvSpPr>
          <p:cNvPr id="19461" name="Rectangle 3"/>
          <p:cNvSpPr>
            <a:spLocks noGrp="1" noChangeArrowheads="1"/>
          </p:cNvSpPr>
          <p:nvPr>
            <p:ph idx="1"/>
          </p:nvPr>
        </p:nvSpPr>
        <p:spPr>
          <a:xfrm>
            <a:off x="457200" y="1447800"/>
            <a:ext cx="7848600" cy="4876800"/>
          </a:xfrm>
        </p:spPr>
        <p:txBody>
          <a:bodyPr>
            <a:normAutofit/>
          </a:bodyPr>
          <a:lstStyle/>
          <a:p>
            <a:pPr marL="457200" indent="-457200" eaLnBrk="1" hangingPunct="1">
              <a:spcBef>
                <a:spcPct val="0"/>
              </a:spcBef>
              <a:spcAft>
                <a:spcPts val="1200"/>
              </a:spcAft>
              <a:buNone/>
            </a:pPr>
            <a:r>
              <a:rPr lang="en-US" sz="4400" dirty="0" smtClean="0"/>
              <a:t>Cash is King</a:t>
            </a:r>
          </a:p>
          <a:p>
            <a:pPr marL="457200" indent="-457200" eaLnBrk="1" hangingPunct="1">
              <a:spcBef>
                <a:spcPct val="0"/>
              </a:spcBef>
              <a:spcAft>
                <a:spcPts val="1200"/>
              </a:spcAft>
            </a:pPr>
            <a:r>
              <a:rPr lang="en-US" sz="3600" dirty="0" smtClean="0"/>
              <a:t>Develop balance sheet assumptions</a:t>
            </a:r>
          </a:p>
          <a:p>
            <a:pPr marL="457200" indent="-457200" eaLnBrk="1" hangingPunct="1">
              <a:spcBef>
                <a:spcPct val="0"/>
              </a:spcBef>
              <a:spcAft>
                <a:spcPts val="1200"/>
              </a:spcAft>
            </a:pPr>
            <a:r>
              <a:rPr lang="en-US" sz="3600" dirty="0" smtClean="0"/>
              <a:t>Project cash at least </a:t>
            </a:r>
            <a:br>
              <a:rPr lang="en-US" sz="3600" dirty="0" smtClean="0"/>
            </a:br>
            <a:r>
              <a:rPr lang="en-US" sz="3600" dirty="0" smtClean="0"/>
              <a:t>monthly</a:t>
            </a:r>
          </a:p>
          <a:p>
            <a:pPr marL="457200" indent="-457200" eaLnBrk="1" hangingPunct="1">
              <a:spcBef>
                <a:spcPct val="0"/>
              </a:spcBef>
              <a:spcAft>
                <a:spcPts val="1200"/>
              </a:spcAft>
            </a:pPr>
            <a:r>
              <a:rPr lang="en-US" sz="3600" dirty="0" smtClean="0"/>
              <a:t>What can you control?</a:t>
            </a:r>
          </a:p>
          <a:p>
            <a:pPr marL="457200" indent="-457200" eaLnBrk="1" hangingPunct="1">
              <a:spcBef>
                <a:spcPct val="0"/>
              </a:spcBef>
              <a:spcAft>
                <a:spcPts val="1200"/>
              </a:spcAft>
            </a:pPr>
            <a:r>
              <a:rPr lang="en-US" sz="3600" dirty="0" smtClean="0"/>
              <a:t>Will your line be available?</a:t>
            </a:r>
          </a:p>
          <a:p>
            <a:pPr marL="457200" indent="-457200" eaLnBrk="1" hangingPunct="1">
              <a:spcBef>
                <a:spcPct val="0"/>
              </a:spcBef>
              <a:spcAft>
                <a:spcPts val="1200"/>
              </a:spcAft>
            </a:pPr>
            <a:r>
              <a:rPr lang="en-US" sz="3600" dirty="0" smtClean="0"/>
              <a:t>Where are the risks?</a:t>
            </a:r>
          </a:p>
        </p:txBody>
      </p:sp>
      <p:sp>
        <p:nvSpPr>
          <p:cNvPr id="19459" name="Slide Number Placeholder 4"/>
          <p:cNvSpPr>
            <a:spLocks noGrp="1"/>
          </p:cNvSpPr>
          <p:nvPr>
            <p:ph type="sldNum" sz="quarter" idx="12"/>
          </p:nvPr>
        </p:nvSpPr>
        <p:spPr>
          <a:noFill/>
        </p:spPr>
        <p:txBody>
          <a:bodyPr/>
          <a:lstStyle/>
          <a:p>
            <a:fld id="{FBD0DE08-2259-4CF5-B88D-6386DDE96B90}" type="slidenum">
              <a:rPr lang="en-US" smtClean="0">
                <a:latin typeface="Century Gothic" pitchFamily="1" charset="0"/>
              </a:rPr>
              <a:pPr/>
              <a:t>19</a:t>
            </a:fld>
            <a:endParaRPr lang="en-US" dirty="0" smtClean="0">
              <a:latin typeface="Century Gothic" pitchFamily="1" charset="0"/>
            </a:endParaRPr>
          </a:p>
        </p:txBody>
      </p:sp>
      <p:pic>
        <p:nvPicPr>
          <p:cNvPr id="2050" name="Picture 2" descr="C:\Users\John Levy\AppData\Local\Microsoft\Windows\Temporary Internet Files\Content.IE5\XBS3PAVS\MCj04247840000[1].wmf"/>
          <p:cNvPicPr>
            <a:picLocks noChangeAspect="1" noChangeArrowheads="1"/>
          </p:cNvPicPr>
          <p:nvPr/>
        </p:nvPicPr>
        <p:blipFill>
          <a:blip r:embed="rId3" cstate="print"/>
          <a:srcRect/>
          <a:stretch>
            <a:fillRect/>
          </a:stretch>
        </p:blipFill>
        <p:spPr bwMode="auto">
          <a:xfrm>
            <a:off x="6629400" y="4572000"/>
            <a:ext cx="2286000" cy="2101975"/>
          </a:xfrm>
          <a:prstGeom prst="rect">
            <a:avLst/>
          </a:prstGeom>
          <a:noFill/>
        </p:spPr>
      </p:pic>
      <p:pic>
        <p:nvPicPr>
          <p:cNvPr id="2052" name="Picture 4" descr="C:\Users\John Levy\AppData\Local\Microsoft\Windows\Temporary Internet Files\Content.IE5\NN0X1A8M\MCj04347320000[1].png"/>
          <p:cNvPicPr>
            <a:picLocks noChangeAspect="1" noChangeArrowheads="1"/>
          </p:cNvPicPr>
          <p:nvPr/>
        </p:nvPicPr>
        <p:blipFill>
          <a:blip r:embed="rId4" cstate="print"/>
          <a:srcRect/>
          <a:stretch>
            <a:fillRect/>
          </a:stretch>
        </p:blipFill>
        <p:spPr bwMode="auto">
          <a:xfrm>
            <a:off x="7239000" y="3200400"/>
            <a:ext cx="1447800" cy="1447800"/>
          </a:xfrm>
          <a:prstGeom prst="rect">
            <a:avLst/>
          </a:prstGeom>
          <a:noFill/>
        </p:spPr>
      </p:pic>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381000" y="762000"/>
            <a:ext cx="8382000" cy="5562600"/>
          </a:xfrm>
        </p:spPr>
        <p:txBody>
          <a:bodyPr/>
          <a:lstStyle/>
          <a:p>
            <a:pPr>
              <a:buFontTx/>
              <a:buNone/>
              <a:defRPr/>
            </a:pPr>
            <a:endParaRPr lang="en-US" sz="4800" dirty="0" smtClean="0"/>
          </a:p>
          <a:p>
            <a:pPr indent="0">
              <a:buFontTx/>
              <a:buNone/>
              <a:defRPr/>
            </a:pPr>
            <a:r>
              <a:rPr lang="en-US" sz="6000" dirty="0" smtClean="0"/>
              <a:t>“All we really know is the past but all that really matters is the future.”</a:t>
            </a:r>
          </a:p>
        </p:txBody>
      </p:sp>
      <p:sp>
        <p:nvSpPr>
          <p:cNvPr id="5123" name="Slide Number Placeholder 4"/>
          <p:cNvSpPr>
            <a:spLocks noGrp="1"/>
          </p:cNvSpPr>
          <p:nvPr>
            <p:ph type="sldNum" sz="quarter" idx="12"/>
          </p:nvPr>
        </p:nvSpPr>
        <p:spPr>
          <a:noFill/>
        </p:spPr>
        <p:txBody>
          <a:bodyPr/>
          <a:lstStyle/>
          <a:p>
            <a:fld id="{789CE2C4-DCD4-46EE-AF64-646297367873}" type="slidenum">
              <a:rPr lang="en-US" smtClean="0">
                <a:latin typeface="Century Gothic" pitchFamily="1" charset="0"/>
              </a:rPr>
              <a:pPr/>
              <a:t>2</a:t>
            </a:fld>
            <a:endParaRPr lang="en-US" dirty="0" smtClean="0">
              <a:latin typeface="Century Gothic" pitchFamily="1" charset="0"/>
            </a:endParaRPr>
          </a:p>
        </p:txBody>
      </p:sp>
      <p:sp>
        <p:nvSpPr>
          <p:cNvPr id="6" name="Footer Placeholder 5"/>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a:bodyPr>
          <a:lstStyle/>
          <a:p>
            <a:pPr eaLnBrk="1" hangingPunct="1">
              <a:defRPr/>
            </a:pPr>
            <a:r>
              <a:rPr lang="en-US" sz="4800" dirty="0" smtClean="0"/>
              <a:t>CSFs and KPIs</a:t>
            </a:r>
          </a:p>
        </p:txBody>
      </p:sp>
      <p:sp>
        <p:nvSpPr>
          <p:cNvPr id="11267" name="Rectangle 3"/>
          <p:cNvSpPr>
            <a:spLocks noGrp="1" noChangeArrowheads="1"/>
          </p:cNvSpPr>
          <p:nvPr>
            <p:ph idx="1"/>
          </p:nvPr>
        </p:nvSpPr>
        <p:spPr>
          <a:xfrm>
            <a:off x="533400" y="1600200"/>
            <a:ext cx="8305800" cy="4724400"/>
          </a:xfrm>
        </p:spPr>
        <p:txBody>
          <a:bodyPr/>
          <a:lstStyle/>
          <a:p>
            <a:pPr marL="457200" indent="-457200" eaLnBrk="1" hangingPunct="1">
              <a:spcAft>
                <a:spcPts val="1200"/>
              </a:spcAft>
            </a:pPr>
            <a:r>
              <a:rPr lang="en-US" sz="3600" dirty="0" smtClean="0"/>
              <a:t>An organization’s </a:t>
            </a:r>
            <a:r>
              <a:rPr lang="en-US" sz="3600" b="1" i="1" u="sng" dirty="0" smtClean="0"/>
              <a:t>critical success factors</a:t>
            </a:r>
            <a:r>
              <a:rPr lang="en-US" sz="3600" dirty="0" smtClean="0"/>
              <a:t> (CSFs) depict its business cause/effect chain</a:t>
            </a:r>
          </a:p>
          <a:p>
            <a:pPr marL="457200" indent="-457200" eaLnBrk="1" hangingPunct="1">
              <a:spcAft>
                <a:spcPts val="1200"/>
              </a:spcAft>
            </a:pPr>
            <a:r>
              <a:rPr lang="en-US" sz="3600" dirty="0" smtClean="0"/>
              <a:t>Metrics that measure CSFs are </a:t>
            </a:r>
            <a:r>
              <a:rPr lang="en-US" sz="3600" b="1" i="1" u="sng" dirty="0" smtClean="0"/>
              <a:t>key performance indicators</a:t>
            </a:r>
            <a:r>
              <a:rPr lang="en-US" sz="3600" dirty="0" smtClean="0"/>
              <a:t> (KPIs)</a:t>
            </a:r>
          </a:p>
          <a:p>
            <a:pPr marL="457200" indent="-457200" eaLnBrk="1" hangingPunct="1">
              <a:spcAft>
                <a:spcPts val="1200"/>
              </a:spcAft>
            </a:pPr>
            <a:r>
              <a:rPr lang="en-US" sz="3600" dirty="0" smtClean="0"/>
              <a:t>All 11 </a:t>
            </a:r>
            <a:r>
              <a:rPr lang="en-US" sz="3600" b="1" i="1" u="sng" dirty="0" smtClean="0"/>
              <a:t>Good to Great </a:t>
            </a:r>
            <a:r>
              <a:rPr lang="en-US" sz="3600" dirty="0" smtClean="0"/>
              <a:t>companies measured profit/something.</a:t>
            </a:r>
          </a:p>
        </p:txBody>
      </p:sp>
      <p:sp>
        <p:nvSpPr>
          <p:cNvPr id="8" name="Slide Number Placeholder 4"/>
          <p:cNvSpPr>
            <a:spLocks noGrp="1"/>
          </p:cNvSpPr>
          <p:nvPr>
            <p:ph type="sldNum" sz="quarter" idx="12"/>
          </p:nvPr>
        </p:nvSpPr>
        <p:spPr>
          <a:xfrm>
            <a:off x="8638952" y="6514568"/>
            <a:ext cx="464288" cy="274320"/>
          </a:xfrm>
          <a:noFill/>
        </p:spPr>
        <p:txBody>
          <a:bodyPr/>
          <a:lstStyle/>
          <a:p>
            <a:fld id="{FBD0DE08-2259-4CF5-B88D-6386DDE96B90}" type="slidenum">
              <a:rPr lang="en-US" smtClean="0">
                <a:latin typeface="Century Gothic" pitchFamily="1" charset="0"/>
              </a:rPr>
              <a:pPr/>
              <a:t>20</a:t>
            </a:fld>
            <a:endParaRPr lang="en-US" dirty="0" smtClean="0">
              <a:latin typeface="Century Gothic" pitchFamily="1" charset="0"/>
            </a:endParaRPr>
          </a:p>
        </p:txBody>
      </p:sp>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dirty="0" smtClean="0"/>
              <a:t>Benchmarking</a:t>
            </a:r>
          </a:p>
        </p:txBody>
      </p:sp>
      <p:sp>
        <p:nvSpPr>
          <p:cNvPr id="37891" name="Rectangle 3"/>
          <p:cNvSpPr>
            <a:spLocks noGrp="1" noChangeArrowheads="1"/>
          </p:cNvSpPr>
          <p:nvPr>
            <p:ph idx="1"/>
          </p:nvPr>
        </p:nvSpPr>
        <p:spPr>
          <a:xfrm>
            <a:off x="457200" y="1447800"/>
            <a:ext cx="8305800" cy="4572000"/>
          </a:xfrm>
        </p:spPr>
        <p:txBody>
          <a:bodyPr>
            <a:normAutofit/>
          </a:bodyPr>
          <a:lstStyle/>
          <a:p>
            <a:pPr marL="457200" indent="-457200" eaLnBrk="1" hangingPunct="1">
              <a:spcAft>
                <a:spcPts val="1200"/>
              </a:spcAft>
            </a:pPr>
            <a:r>
              <a:rPr lang="en-US" dirty="0" smtClean="0"/>
              <a:t>Changes budget focus from what did we do in the past to what should we do next?</a:t>
            </a:r>
          </a:p>
          <a:p>
            <a:pPr marL="457200" indent="-457200" eaLnBrk="1" hangingPunct="1">
              <a:spcAft>
                <a:spcPts val="1200"/>
              </a:spcAft>
            </a:pPr>
            <a:r>
              <a:rPr lang="en-US" dirty="0" smtClean="0"/>
              <a:t>Reduces politics</a:t>
            </a:r>
          </a:p>
          <a:p>
            <a:pPr marL="457200" indent="-457200" eaLnBrk="1" hangingPunct="1">
              <a:spcAft>
                <a:spcPts val="1200"/>
              </a:spcAft>
            </a:pPr>
            <a:r>
              <a:rPr lang="en-US" dirty="0" smtClean="0"/>
              <a:t>Focus on metrics, rather than $</a:t>
            </a:r>
          </a:p>
          <a:p>
            <a:pPr marL="457200" indent="-457200" eaLnBrk="1" hangingPunct="1">
              <a:spcAft>
                <a:spcPts val="1200"/>
              </a:spcAft>
            </a:pPr>
            <a:r>
              <a:rPr lang="en-US" dirty="0" smtClean="0"/>
              <a:t>Volume changes required no plan revision </a:t>
            </a:r>
          </a:p>
        </p:txBody>
      </p:sp>
      <p:sp>
        <p:nvSpPr>
          <p:cNvPr id="6" name="Slide Number Placeholder 4"/>
          <p:cNvSpPr>
            <a:spLocks noGrp="1"/>
          </p:cNvSpPr>
          <p:nvPr>
            <p:ph type="sldNum" sz="quarter" idx="12"/>
          </p:nvPr>
        </p:nvSpPr>
        <p:spPr>
          <a:xfrm>
            <a:off x="8638952" y="6514568"/>
            <a:ext cx="464288" cy="274320"/>
          </a:xfrm>
          <a:noFill/>
        </p:spPr>
        <p:txBody>
          <a:bodyPr/>
          <a:lstStyle/>
          <a:p>
            <a:fld id="{FBD0DE08-2259-4CF5-B88D-6386DDE96B90}" type="slidenum">
              <a:rPr lang="en-US" smtClean="0">
                <a:latin typeface="Century Gothic" pitchFamily="1" charset="0"/>
              </a:rPr>
              <a:pPr/>
              <a:t>21</a:t>
            </a:fld>
            <a:endParaRPr lang="en-US" dirty="0" smtClean="0">
              <a:latin typeface="Century Gothic" pitchFamily="1" charset="0"/>
            </a:endParaRPr>
          </a:p>
        </p:txBody>
      </p:sp>
      <p:sp>
        <p:nvSpPr>
          <p:cNvPr id="10" name="Footer Placeholder 9"/>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533400" y="253536"/>
            <a:ext cx="8153400" cy="1143000"/>
          </a:xfrm>
        </p:spPr>
        <p:txBody>
          <a:bodyPr>
            <a:normAutofit/>
          </a:bodyPr>
          <a:lstStyle/>
          <a:p>
            <a:pPr eaLnBrk="1" hangingPunct="1">
              <a:defRPr/>
            </a:pPr>
            <a:r>
              <a:rPr lang="en-US" sz="4800" dirty="0" smtClean="0"/>
              <a:t>Key Factors to Benchmark</a:t>
            </a:r>
          </a:p>
        </p:txBody>
      </p:sp>
      <p:sp>
        <p:nvSpPr>
          <p:cNvPr id="38915" name="Rectangle 3"/>
          <p:cNvSpPr>
            <a:spLocks noGrp="1" noChangeArrowheads="1"/>
          </p:cNvSpPr>
          <p:nvPr>
            <p:ph idx="1"/>
          </p:nvPr>
        </p:nvSpPr>
        <p:spPr>
          <a:xfrm>
            <a:off x="457200" y="1524000"/>
            <a:ext cx="8153400" cy="4495800"/>
          </a:xfrm>
        </p:spPr>
        <p:txBody>
          <a:bodyPr>
            <a:normAutofit fontScale="92500"/>
          </a:bodyPr>
          <a:lstStyle/>
          <a:p>
            <a:pPr marL="457200" indent="-457200" eaLnBrk="1" hangingPunct="1"/>
            <a:r>
              <a:rPr lang="en-US" sz="3900" dirty="0" smtClean="0"/>
              <a:t>Financial</a:t>
            </a:r>
          </a:p>
          <a:p>
            <a:pPr marL="914400" lvl="1" indent="-457200" eaLnBrk="1" hangingPunct="1">
              <a:spcBef>
                <a:spcPts val="0"/>
              </a:spcBef>
            </a:pPr>
            <a:r>
              <a:rPr lang="en-US" sz="3500" dirty="0" smtClean="0"/>
              <a:t>Pricing</a:t>
            </a:r>
          </a:p>
          <a:p>
            <a:pPr marL="914400" lvl="1" indent="-457200" eaLnBrk="1" hangingPunct="1">
              <a:spcBef>
                <a:spcPts val="0"/>
              </a:spcBef>
            </a:pPr>
            <a:r>
              <a:rPr lang="en-US" sz="3500" dirty="0" smtClean="0"/>
              <a:t>Cost of key activities</a:t>
            </a:r>
          </a:p>
          <a:p>
            <a:pPr marL="914400" lvl="1" indent="-457200" eaLnBrk="1" hangingPunct="1">
              <a:spcBef>
                <a:spcPts val="0"/>
              </a:spcBef>
              <a:spcAft>
                <a:spcPts val="1200"/>
              </a:spcAft>
            </a:pPr>
            <a:r>
              <a:rPr lang="en-US" sz="3500" dirty="0" smtClean="0"/>
              <a:t>Margins and profitability</a:t>
            </a:r>
          </a:p>
          <a:p>
            <a:pPr marL="457200" indent="-457200" eaLnBrk="1" hangingPunct="1"/>
            <a:r>
              <a:rPr lang="en-US" sz="3900" dirty="0" smtClean="0"/>
              <a:t>Customer</a:t>
            </a:r>
          </a:p>
          <a:p>
            <a:pPr marL="914400" lvl="1" indent="-457200" eaLnBrk="1" hangingPunct="1">
              <a:spcBef>
                <a:spcPts val="0"/>
              </a:spcBef>
            </a:pPr>
            <a:r>
              <a:rPr lang="en-US" sz="3500" dirty="0" smtClean="0"/>
              <a:t>Satisfaction</a:t>
            </a:r>
          </a:p>
          <a:p>
            <a:pPr marL="914400" lvl="1" indent="-457200" eaLnBrk="1" hangingPunct="1">
              <a:spcBef>
                <a:spcPts val="0"/>
              </a:spcBef>
            </a:pPr>
            <a:r>
              <a:rPr lang="en-US" sz="3500" dirty="0" smtClean="0"/>
              <a:t>Critical product features desired and the value they place on these features</a:t>
            </a:r>
          </a:p>
          <a:p>
            <a:pPr lvl="1" eaLnBrk="1" hangingPunct="1"/>
            <a:endParaRPr lang="en-US" dirty="0" smtClean="0"/>
          </a:p>
        </p:txBody>
      </p:sp>
      <p:sp>
        <p:nvSpPr>
          <p:cNvPr id="6" name="Slide Number Placeholder 4"/>
          <p:cNvSpPr>
            <a:spLocks noGrp="1"/>
          </p:cNvSpPr>
          <p:nvPr>
            <p:ph type="sldNum" sz="quarter" idx="12"/>
          </p:nvPr>
        </p:nvSpPr>
        <p:spPr>
          <a:xfrm>
            <a:off x="8638952" y="6514568"/>
            <a:ext cx="464288" cy="274320"/>
          </a:xfrm>
          <a:noFill/>
        </p:spPr>
        <p:txBody>
          <a:bodyPr/>
          <a:lstStyle/>
          <a:p>
            <a:fld id="{FBD0DE08-2259-4CF5-B88D-6386DDE96B90}" type="slidenum">
              <a:rPr lang="en-US" smtClean="0">
                <a:latin typeface="Century Gothic" pitchFamily="1" charset="0"/>
              </a:rPr>
              <a:pPr/>
              <a:t>22</a:t>
            </a:fld>
            <a:endParaRPr lang="en-US" dirty="0" smtClean="0">
              <a:latin typeface="Century Gothic" pitchFamily="1" charset="0"/>
            </a:endParaRPr>
          </a:p>
        </p:txBody>
      </p:sp>
      <p:sp>
        <p:nvSpPr>
          <p:cNvPr id="10" name="Footer Placeholder 9"/>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dirty="0" smtClean="0"/>
              <a:t>Key Factors </a:t>
            </a:r>
            <a:r>
              <a:rPr lang="en-US" sz="2400" dirty="0" smtClean="0"/>
              <a:t>(cont’d)</a:t>
            </a:r>
            <a:endParaRPr lang="en-US" dirty="0" smtClean="0"/>
          </a:p>
        </p:txBody>
      </p:sp>
      <p:sp>
        <p:nvSpPr>
          <p:cNvPr id="39939" name="Rectangle 3"/>
          <p:cNvSpPr>
            <a:spLocks noGrp="1" noChangeArrowheads="1"/>
          </p:cNvSpPr>
          <p:nvPr>
            <p:ph idx="1"/>
          </p:nvPr>
        </p:nvSpPr>
        <p:spPr>
          <a:xfrm>
            <a:off x="457200" y="1447800"/>
            <a:ext cx="8153400" cy="4572000"/>
          </a:xfrm>
        </p:spPr>
        <p:txBody>
          <a:bodyPr/>
          <a:lstStyle/>
          <a:p>
            <a:pPr marL="457200" indent="-457200" eaLnBrk="1" hangingPunct="1"/>
            <a:r>
              <a:rPr lang="en-US" dirty="0" smtClean="0"/>
              <a:t>Operational</a:t>
            </a:r>
          </a:p>
          <a:p>
            <a:pPr lvl="1" eaLnBrk="1" hangingPunct="1"/>
            <a:r>
              <a:rPr lang="en-US" dirty="0" smtClean="0"/>
              <a:t>Productivity</a:t>
            </a:r>
          </a:p>
          <a:p>
            <a:pPr lvl="1" eaLnBrk="1" hangingPunct="1">
              <a:spcAft>
                <a:spcPts val="1200"/>
              </a:spcAft>
            </a:pPr>
            <a:r>
              <a:rPr lang="en-US" dirty="0" smtClean="0"/>
              <a:t>Quality</a:t>
            </a:r>
          </a:p>
          <a:p>
            <a:pPr marL="457200" indent="-457200" eaLnBrk="1" hangingPunct="1"/>
            <a:r>
              <a:rPr lang="en-US" dirty="0" smtClean="0"/>
              <a:t>Learning</a:t>
            </a:r>
          </a:p>
          <a:p>
            <a:pPr lvl="1" eaLnBrk="1" hangingPunct="1"/>
            <a:r>
              <a:rPr lang="en-US" dirty="0" smtClean="0"/>
              <a:t>Investments in training</a:t>
            </a:r>
          </a:p>
          <a:p>
            <a:pPr lvl="1" eaLnBrk="1" hangingPunct="1"/>
            <a:r>
              <a:rPr lang="en-US" dirty="0" smtClean="0"/>
              <a:t>Investments in research &amp; development</a:t>
            </a:r>
          </a:p>
          <a:p>
            <a:pPr eaLnBrk="1" hangingPunct="1"/>
            <a:endParaRPr lang="en-US" dirty="0" smtClean="0"/>
          </a:p>
        </p:txBody>
      </p:sp>
      <p:sp>
        <p:nvSpPr>
          <p:cNvPr id="6" name="Slide Number Placeholder 4"/>
          <p:cNvSpPr>
            <a:spLocks noGrp="1"/>
          </p:cNvSpPr>
          <p:nvPr>
            <p:ph type="sldNum" sz="quarter" idx="12"/>
          </p:nvPr>
        </p:nvSpPr>
        <p:spPr>
          <a:xfrm>
            <a:off x="8638952" y="6514568"/>
            <a:ext cx="464288" cy="274320"/>
          </a:xfrm>
          <a:noFill/>
        </p:spPr>
        <p:txBody>
          <a:bodyPr/>
          <a:lstStyle/>
          <a:p>
            <a:fld id="{FBD0DE08-2259-4CF5-B88D-6386DDE96B90}" type="slidenum">
              <a:rPr lang="en-US" smtClean="0">
                <a:latin typeface="Century Gothic" pitchFamily="1" charset="0"/>
              </a:rPr>
              <a:pPr/>
              <a:t>23</a:t>
            </a:fld>
            <a:endParaRPr lang="en-US" dirty="0" smtClean="0">
              <a:latin typeface="Century Gothic" pitchFamily="1" charset="0"/>
            </a:endParaRPr>
          </a:p>
        </p:txBody>
      </p:sp>
      <p:sp>
        <p:nvSpPr>
          <p:cNvPr id="10" name="Footer Placeholder 9"/>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Balanced Scorecard</a:t>
            </a:r>
          </a:p>
        </p:txBody>
      </p:sp>
      <p:sp>
        <p:nvSpPr>
          <p:cNvPr id="46083" name="Rectangle 3"/>
          <p:cNvSpPr>
            <a:spLocks noGrp="1" noChangeArrowheads="1"/>
          </p:cNvSpPr>
          <p:nvPr>
            <p:ph idx="1"/>
          </p:nvPr>
        </p:nvSpPr>
        <p:spPr>
          <a:xfrm>
            <a:off x="685800" y="1600200"/>
            <a:ext cx="7924800" cy="4572000"/>
          </a:xfrm>
        </p:spPr>
        <p:txBody>
          <a:bodyPr>
            <a:normAutofit/>
          </a:bodyPr>
          <a:lstStyle/>
          <a:p>
            <a:pPr marL="457200" indent="-457200" eaLnBrk="1" hangingPunct="1">
              <a:spcAft>
                <a:spcPts val="1200"/>
              </a:spcAft>
            </a:pPr>
            <a:r>
              <a:rPr lang="en-US" sz="3600" dirty="0" smtClean="0"/>
              <a:t>Developed by Robert Kaplan and David Norton.</a:t>
            </a:r>
          </a:p>
          <a:p>
            <a:pPr marL="457200" indent="-457200" eaLnBrk="1" hangingPunct="1">
              <a:spcAft>
                <a:spcPts val="1200"/>
              </a:spcAft>
            </a:pPr>
            <a:r>
              <a:rPr lang="en-US" sz="3600" dirty="0" smtClean="0"/>
              <a:t>Felt organizations focused too heavily on “financial measures”.</a:t>
            </a:r>
          </a:p>
          <a:p>
            <a:pPr marL="457200" indent="-457200" eaLnBrk="1" hangingPunct="1">
              <a:spcAft>
                <a:spcPts val="1200"/>
              </a:spcAft>
            </a:pPr>
            <a:r>
              <a:rPr lang="en-US" sz="3600" dirty="0" smtClean="0"/>
              <a:t>Historical reporting techniques no longer appropriate in the “information age”.</a:t>
            </a:r>
          </a:p>
        </p:txBody>
      </p:sp>
      <p:sp>
        <p:nvSpPr>
          <p:cNvPr id="46084" name="Slide Number Placeholder 5"/>
          <p:cNvSpPr>
            <a:spLocks noGrp="1"/>
          </p:cNvSpPr>
          <p:nvPr>
            <p:ph type="sldNum" sz="quarter" idx="12"/>
          </p:nvPr>
        </p:nvSpPr>
        <p:spPr>
          <a:noFill/>
        </p:spPr>
        <p:txBody>
          <a:bodyPr/>
          <a:lstStyle/>
          <a:p>
            <a:fld id="{AD43BD7C-0CE6-448F-BCFD-D23208EAB04A}" type="slidenum">
              <a:rPr lang="en-US" smtClean="0"/>
              <a:pPr/>
              <a:t>24</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Balanced Scorecard</a:t>
            </a:r>
          </a:p>
        </p:txBody>
      </p:sp>
      <p:sp>
        <p:nvSpPr>
          <p:cNvPr id="47107" name="Rectangle 3"/>
          <p:cNvSpPr>
            <a:spLocks noGrp="1" noChangeArrowheads="1"/>
          </p:cNvSpPr>
          <p:nvPr>
            <p:ph idx="1"/>
          </p:nvPr>
        </p:nvSpPr>
        <p:spPr>
          <a:xfrm>
            <a:off x="381000" y="1676400"/>
            <a:ext cx="8382000" cy="4648200"/>
          </a:xfrm>
        </p:spPr>
        <p:txBody>
          <a:bodyPr>
            <a:normAutofit lnSpcReduction="10000"/>
          </a:bodyPr>
          <a:lstStyle/>
          <a:p>
            <a:pPr marL="457200" indent="-457200" eaLnBrk="1" hangingPunct="1">
              <a:spcAft>
                <a:spcPts val="1200"/>
              </a:spcAft>
            </a:pPr>
            <a:r>
              <a:rPr lang="en-US" sz="4000" dirty="0" smtClean="0"/>
              <a:t>Historical results are lagging indicators lacking predictive power</a:t>
            </a:r>
          </a:p>
          <a:p>
            <a:pPr marL="457200" indent="-457200" eaLnBrk="1" hangingPunct="1"/>
            <a:r>
              <a:rPr lang="en-US" sz="4000" dirty="0" smtClean="0"/>
              <a:t>Benefits:</a:t>
            </a:r>
          </a:p>
          <a:p>
            <a:pPr lvl="1" eaLnBrk="1" hangingPunct="1">
              <a:buFont typeface="Arial" charset="0"/>
              <a:buChar char="-"/>
            </a:pPr>
            <a:r>
              <a:rPr lang="en-US" dirty="0" smtClean="0"/>
              <a:t>Translate strategy</a:t>
            </a:r>
          </a:p>
          <a:p>
            <a:pPr lvl="1" eaLnBrk="1" hangingPunct="1">
              <a:buFont typeface="Arial" charset="0"/>
              <a:buChar char="-"/>
            </a:pPr>
            <a:r>
              <a:rPr lang="en-US" dirty="0" smtClean="0"/>
              <a:t>Quickly anticipate financial results</a:t>
            </a:r>
          </a:p>
          <a:p>
            <a:pPr lvl="1" eaLnBrk="1" hangingPunct="1">
              <a:buFont typeface="Arial" charset="0"/>
              <a:buChar char="-"/>
            </a:pPr>
            <a:r>
              <a:rPr lang="en-US" dirty="0" smtClean="0"/>
              <a:t>Align employee action</a:t>
            </a:r>
          </a:p>
          <a:p>
            <a:pPr lvl="1" eaLnBrk="1" hangingPunct="1">
              <a:buFont typeface="Arial" charset="0"/>
              <a:buChar char="-"/>
            </a:pPr>
            <a:r>
              <a:rPr lang="en-US" dirty="0" smtClean="0"/>
              <a:t>Create value with intellectual assets</a:t>
            </a:r>
          </a:p>
        </p:txBody>
      </p:sp>
      <p:sp>
        <p:nvSpPr>
          <p:cNvPr id="47108" name="Slide Number Placeholder 5"/>
          <p:cNvSpPr>
            <a:spLocks noGrp="1"/>
          </p:cNvSpPr>
          <p:nvPr>
            <p:ph type="sldNum" sz="quarter" idx="12"/>
          </p:nvPr>
        </p:nvSpPr>
        <p:spPr>
          <a:noFill/>
        </p:spPr>
        <p:txBody>
          <a:bodyPr/>
          <a:lstStyle/>
          <a:p>
            <a:fld id="{34CBBBBE-BC7E-4D2B-9D00-AEFF35882996}" type="slidenum">
              <a:rPr lang="en-US" smtClean="0"/>
              <a:pPr/>
              <a:t>25</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609600"/>
            <a:ext cx="8153400" cy="838200"/>
          </a:xfrm>
        </p:spPr>
        <p:txBody>
          <a:bodyPr/>
          <a:lstStyle/>
          <a:p>
            <a:pPr eaLnBrk="1" hangingPunct="1"/>
            <a:r>
              <a:rPr lang="en-US" dirty="0" smtClean="0"/>
              <a:t>Balanced </a:t>
            </a:r>
            <a:r>
              <a:rPr lang="en-US" sz="4800" dirty="0" smtClean="0"/>
              <a:t>Scorecard</a:t>
            </a:r>
            <a:endParaRPr lang="en-US" dirty="0" smtClean="0"/>
          </a:p>
        </p:txBody>
      </p:sp>
      <p:sp>
        <p:nvSpPr>
          <p:cNvPr id="49155" name="Rectangle 3"/>
          <p:cNvSpPr>
            <a:spLocks noGrp="1" noChangeArrowheads="1"/>
          </p:cNvSpPr>
          <p:nvPr>
            <p:ph idx="1"/>
          </p:nvPr>
        </p:nvSpPr>
        <p:spPr>
          <a:xfrm>
            <a:off x="533400" y="1524000"/>
            <a:ext cx="8229600" cy="4876800"/>
          </a:xfrm>
        </p:spPr>
        <p:txBody>
          <a:bodyPr>
            <a:normAutofit fontScale="92500"/>
          </a:bodyPr>
          <a:lstStyle/>
          <a:p>
            <a:pPr marL="457200" indent="-457200" eaLnBrk="1" hangingPunct="1">
              <a:spcAft>
                <a:spcPts val="1200"/>
              </a:spcAft>
            </a:pPr>
            <a:r>
              <a:rPr lang="en-US" sz="4000" dirty="0" smtClean="0"/>
              <a:t>The root cause of dissatisfaction is over reliance on financial measures</a:t>
            </a:r>
          </a:p>
          <a:p>
            <a:pPr marL="457200" indent="-457200" eaLnBrk="1" hangingPunct="1">
              <a:spcAft>
                <a:spcPts val="600"/>
              </a:spcAft>
            </a:pPr>
            <a:r>
              <a:rPr lang="en-US" sz="4000" dirty="0" smtClean="0"/>
              <a:t>Intangible assets are the key to producing value in today’s economy</a:t>
            </a:r>
          </a:p>
          <a:p>
            <a:pPr marL="914400" lvl="2" indent="-457200" eaLnBrk="1" hangingPunct="1">
              <a:spcBef>
                <a:spcPts val="0"/>
              </a:spcBef>
            </a:pPr>
            <a:r>
              <a:rPr lang="en-US" sz="3600" dirty="0" smtClean="0"/>
              <a:t>Employee knowledge</a:t>
            </a:r>
          </a:p>
          <a:p>
            <a:pPr marL="914400" lvl="2" indent="-457200" eaLnBrk="1" hangingPunct="1">
              <a:spcBef>
                <a:spcPts val="0"/>
              </a:spcBef>
            </a:pPr>
            <a:r>
              <a:rPr lang="en-US" sz="3600" dirty="0" smtClean="0"/>
              <a:t>Customer and supplier relationships</a:t>
            </a:r>
          </a:p>
          <a:p>
            <a:pPr marL="914400" lvl="2" indent="-457200" eaLnBrk="1" hangingPunct="1">
              <a:spcBef>
                <a:spcPts val="0"/>
              </a:spcBef>
            </a:pPr>
            <a:r>
              <a:rPr lang="en-US" sz="3600" dirty="0" smtClean="0"/>
              <a:t>Innovative business processes </a:t>
            </a:r>
          </a:p>
        </p:txBody>
      </p:sp>
      <p:sp>
        <p:nvSpPr>
          <p:cNvPr id="49156" name="Slide Number Placeholder 5"/>
          <p:cNvSpPr>
            <a:spLocks noGrp="1"/>
          </p:cNvSpPr>
          <p:nvPr>
            <p:ph type="sldNum" sz="quarter" idx="12"/>
          </p:nvPr>
        </p:nvSpPr>
        <p:spPr>
          <a:noFill/>
        </p:spPr>
        <p:txBody>
          <a:bodyPr/>
          <a:lstStyle/>
          <a:p>
            <a:fld id="{8921AE9E-3718-4387-A4C9-AE2520683CF5}" type="slidenum">
              <a:rPr lang="en-US" smtClean="0"/>
              <a:pPr/>
              <a:t>26</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09600"/>
            <a:ext cx="8153400" cy="762000"/>
          </a:xfrm>
        </p:spPr>
        <p:txBody>
          <a:bodyPr>
            <a:noAutofit/>
          </a:bodyPr>
          <a:lstStyle/>
          <a:p>
            <a:r>
              <a:rPr lang="en-US" sz="4800" b="1" dirty="0" smtClean="0"/>
              <a:t>Key Benefit</a:t>
            </a:r>
            <a:endParaRPr lang="en-US" sz="4800" dirty="0" smtClean="0"/>
          </a:p>
        </p:txBody>
      </p:sp>
      <p:sp>
        <p:nvSpPr>
          <p:cNvPr id="50179" name="Rectangle 3"/>
          <p:cNvSpPr>
            <a:spLocks noGrp="1" noChangeArrowheads="1"/>
          </p:cNvSpPr>
          <p:nvPr>
            <p:ph idx="1"/>
          </p:nvPr>
        </p:nvSpPr>
        <p:spPr>
          <a:xfrm>
            <a:off x="609600" y="1600200"/>
            <a:ext cx="8229600" cy="4648200"/>
          </a:xfrm>
        </p:spPr>
        <p:txBody>
          <a:bodyPr/>
          <a:lstStyle/>
          <a:p>
            <a:pPr algn="ctr" eaLnBrk="1" hangingPunct="1">
              <a:buFontTx/>
              <a:buNone/>
            </a:pPr>
            <a:endParaRPr lang="en-US" sz="1600" b="1" u="sng" dirty="0" smtClean="0"/>
          </a:p>
          <a:p>
            <a:pPr indent="0" eaLnBrk="1" hangingPunct="1">
              <a:buNone/>
            </a:pPr>
            <a:r>
              <a:rPr lang="en-US" sz="4000" dirty="0" smtClean="0"/>
              <a:t>Balances financial measures with the drivers of economic success to enhance strategy execution.</a:t>
            </a:r>
          </a:p>
        </p:txBody>
      </p:sp>
      <p:sp>
        <p:nvSpPr>
          <p:cNvPr id="50180" name="Slide Number Placeholder 5"/>
          <p:cNvSpPr>
            <a:spLocks noGrp="1"/>
          </p:cNvSpPr>
          <p:nvPr>
            <p:ph type="sldNum" sz="quarter" idx="12"/>
          </p:nvPr>
        </p:nvSpPr>
        <p:spPr>
          <a:noFill/>
        </p:spPr>
        <p:txBody>
          <a:bodyPr/>
          <a:lstStyle/>
          <a:p>
            <a:fld id="{FB11E3F7-8D3B-466F-A420-424714D3854D}" type="slidenum">
              <a:rPr lang="en-US" smtClean="0"/>
              <a:pPr/>
              <a:t>27</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defRPr/>
            </a:pPr>
            <a:r>
              <a:rPr lang="en-US" dirty="0" smtClean="0"/>
              <a:t>The Balanced Scorecard</a:t>
            </a:r>
          </a:p>
        </p:txBody>
      </p:sp>
      <p:sp>
        <p:nvSpPr>
          <p:cNvPr id="10256" name="Slide Number Placeholder 17"/>
          <p:cNvSpPr>
            <a:spLocks noGrp="1"/>
          </p:cNvSpPr>
          <p:nvPr>
            <p:ph type="sldNum" sz="quarter" idx="12"/>
          </p:nvPr>
        </p:nvSpPr>
        <p:spPr>
          <a:noFill/>
        </p:spPr>
        <p:txBody>
          <a:bodyPr/>
          <a:lstStyle/>
          <a:p>
            <a:fld id="{DC8E9340-B79D-44CC-9CE5-5D4CFA09D53F}" type="slidenum">
              <a:rPr lang="en-US" smtClean="0"/>
              <a:pPr/>
              <a:t>28</a:t>
            </a:fld>
            <a:endParaRPr lang="en-US" dirty="0" smtClean="0"/>
          </a:p>
        </p:txBody>
      </p:sp>
      <p:sp>
        <p:nvSpPr>
          <p:cNvPr id="10243" name="Rectangle 3"/>
          <p:cNvSpPr>
            <a:spLocks noChangeArrowheads="1"/>
          </p:cNvSpPr>
          <p:nvPr/>
        </p:nvSpPr>
        <p:spPr bwMode="auto">
          <a:xfrm>
            <a:off x="3581400" y="1600200"/>
            <a:ext cx="2133600" cy="1143000"/>
          </a:xfrm>
          <a:prstGeom prst="rect">
            <a:avLst/>
          </a:prstGeom>
          <a:solidFill>
            <a:schemeClr val="bg1"/>
          </a:solidFill>
          <a:ln w="28575">
            <a:solidFill>
              <a:schemeClr val="tx1"/>
            </a:solidFill>
            <a:miter lim="800000"/>
            <a:headEnd/>
            <a:tailEnd/>
          </a:ln>
        </p:spPr>
        <p:txBody>
          <a:bodyPr wrap="none" anchor="ctr"/>
          <a:lstStyle/>
          <a:p>
            <a:pPr algn="ctr"/>
            <a:r>
              <a:rPr lang="en-US" sz="2400" b="1" dirty="0">
                <a:solidFill>
                  <a:schemeClr val="tx1"/>
                </a:solidFill>
                <a:latin typeface="Arial Narrow" pitchFamily="34" charset="0"/>
              </a:rPr>
              <a:t>Financial</a:t>
            </a:r>
          </a:p>
        </p:txBody>
      </p:sp>
      <p:sp>
        <p:nvSpPr>
          <p:cNvPr id="10244" name="Rectangle 4"/>
          <p:cNvSpPr>
            <a:spLocks noChangeArrowheads="1"/>
          </p:cNvSpPr>
          <p:nvPr/>
        </p:nvSpPr>
        <p:spPr bwMode="auto">
          <a:xfrm>
            <a:off x="914400" y="3276600"/>
            <a:ext cx="2133600" cy="1143000"/>
          </a:xfrm>
          <a:prstGeom prst="rect">
            <a:avLst/>
          </a:prstGeom>
          <a:solidFill>
            <a:schemeClr val="bg1"/>
          </a:solidFill>
          <a:ln w="28575">
            <a:solidFill>
              <a:schemeClr val="tx1"/>
            </a:solidFill>
            <a:miter lim="800000"/>
            <a:headEnd/>
            <a:tailEnd/>
          </a:ln>
        </p:spPr>
        <p:txBody>
          <a:bodyPr wrap="none" anchor="ctr"/>
          <a:lstStyle/>
          <a:p>
            <a:pPr algn="ctr"/>
            <a:r>
              <a:rPr lang="en-US" sz="2400" b="1" dirty="0">
                <a:solidFill>
                  <a:schemeClr val="tx1"/>
                </a:solidFill>
                <a:latin typeface="Arial Narrow" pitchFamily="34" charset="0"/>
              </a:rPr>
              <a:t>Learning</a:t>
            </a:r>
          </a:p>
          <a:p>
            <a:pPr algn="ctr"/>
            <a:r>
              <a:rPr lang="en-US" sz="2400" b="1" dirty="0">
                <a:solidFill>
                  <a:schemeClr val="tx1"/>
                </a:solidFill>
                <a:latin typeface="Arial Narrow" pitchFamily="34" charset="0"/>
              </a:rPr>
              <a:t> &amp; Growth</a:t>
            </a:r>
          </a:p>
        </p:txBody>
      </p:sp>
      <p:sp>
        <p:nvSpPr>
          <p:cNvPr id="10245" name="Rectangle 5"/>
          <p:cNvSpPr>
            <a:spLocks noChangeArrowheads="1"/>
          </p:cNvSpPr>
          <p:nvPr/>
        </p:nvSpPr>
        <p:spPr bwMode="auto">
          <a:xfrm>
            <a:off x="6324600" y="3276600"/>
            <a:ext cx="2133600" cy="1143000"/>
          </a:xfrm>
          <a:prstGeom prst="rect">
            <a:avLst/>
          </a:prstGeom>
          <a:solidFill>
            <a:schemeClr val="bg1"/>
          </a:solidFill>
          <a:ln w="28575">
            <a:solidFill>
              <a:schemeClr val="tx1"/>
            </a:solidFill>
            <a:miter lim="800000"/>
            <a:headEnd/>
            <a:tailEnd/>
          </a:ln>
        </p:spPr>
        <p:txBody>
          <a:bodyPr wrap="none" anchor="ctr"/>
          <a:lstStyle/>
          <a:p>
            <a:pPr algn="ctr"/>
            <a:r>
              <a:rPr lang="en-US" sz="2400" b="1" dirty="0">
                <a:solidFill>
                  <a:schemeClr val="tx1"/>
                </a:solidFill>
                <a:latin typeface="Arial Narrow" pitchFamily="34" charset="0"/>
              </a:rPr>
              <a:t>Customer</a:t>
            </a:r>
          </a:p>
        </p:txBody>
      </p:sp>
      <p:sp>
        <p:nvSpPr>
          <p:cNvPr id="10246" name="Rectangle 6"/>
          <p:cNvSpPr>
            <a:spLocks noChangeArrowheads="1"/>
          </p:cNvSpPr>
          <p:nvPr/>
        </p:nvSpPr>
        <p:spPr bwMode="auto">
          <a:xfrm>
            <a:off x="3581400" y="4953000"/>
            <a:ext cx="2133600" cy="1143000"/>
          </a:xfrm>
          <a:prstGeom prst="rect">
            <a:avLst/>
          </a:prstGeom>
          <a:solidFill>
            <a:schemeClr val="bg1"/>
          </a:solidFill>
          <a:ln w="28575">
            <a:solidFill>
              <a:schemeClr val="tx1"/>
            </a:solidFill>
            <a:miter lim="800000"/>
            <a:headEnd/>
            <a:tailEnd/>
          </a:ln>
        </p:spPr>
        <p:txBody>
          <a:bodyPr wrap="none" anchor="ctr"/>
          <a:lstStyle/>
          <a:p>
            <a:pPr algn="ctr"/>
            <a:r>
              <a:rPr lang="en-US" sz="2400" b="1" dirty="0">
                <a:solidFill>
                  <a:schemeClr val="tx1"/>
                </a:solidFill>
                <a:latin typeface="Arial Narrow" pitchFamily="34" charset="0"/>
              </a:rPr>
              <a:t>Operations</a:t>
            </a:r>
          </a:p>
        </p:txBody>
      </p:sp>
      <p:sp>
        <p:nvSpPr>
          <p:cNvPr id="10247" name="Rectangle 7"/>
          <p:cNvSpPr>
            <a:spLocks noChangeArrowheads="1"/>
          </p:cNvSpPr>
          <p:nvPr/>
        </p:nvSpPr>
        <p:spPr bwMode="auto">
          <a:xfrm>
            <a:off x="3581400" y="3276600"/>
            <a:ext cx="2133600" cy="1143000"/>
          </a:xfrm>
          <a:prstGeom prst="rect">
            <a:avLst/>
          </a:prstGeom>
          <a:solidFill>
            <a:schemeClr val="bg1"/>
          </a:solidFill>
          <a:ln w="28575">
            <a:solidFill>
              <a:schemeClr val="tx1"/>
            </a:solidFill>
            <a:miter lim="800000"/>
            <a:headEnd/>
            <a:tailEnd/>
          </a:ln>
        </p:spPr>
        <p:txBody>
          <a:bodyPr wrap="none" anchor="ctr"/>
          <a:lstStyle/>
          <a:p>
            <a:pPr algn="ctr"/>
            <a:r>
              <a:rPr lang="en-US" sz="2400" b="1" dirty="0">
                <a:solidFill>
                  <a:schemeClr val="tx1"/>
                </a:solidFill>
                <a:latin typeface="Arial Narrow" pitchFamily="34" charset="0"/>
              </a:rPr>
              <a:t>Strategy &amp; Vision</a:t>
            </a:r>
          </a:p>
        </p:txBody>
      </p:sp>
      <p:sp>
        <p:nvSpPr>
          <p:cNvPr id="10248" name="Line 8"/>
          <p:cNvSpPr>
            <a:spLocks noChangeShapeType="1"/>
          </p:cNvSpPr>
          <p:nvPr/>
        </p:nvSpPr>
        <p:spPr bwMode="auto">
          <a:xfrm>
            <a:off x="3048000" y="3886200"/>
            <a:ext cx="533400" cy="0"/>
          </a:xfrm>
          <a:prstGeom prst="line">
            <a:avLst/>
          </a:prstGeom>
          <a:noFill/>
          <a:ln w="50800">
            <a:solidFill>
              <a:schemeClr val="tx2"/>
            </a:solidFill>
            <a:miter lim="800000"/>
            <a:headEnd type="triangle" w="med" len="med"/>
            <a:tailEnd type="triangle" w="med" len="med"/>
          </a:ln>
        </p:spPr>
        <p:txBody>
          <a:bodyPr wrap="none"/>
          <a:lstStyle/>
          <a:p>
            <a:endParaRPr lang="en-US" dirty="0"/>
          </a:p>
        </p:txBody>
      </p:sp>
      <p:sp>
        <p:nvSpPr>
          <p:cNvPr id="10249" name="Line 9"/>
          <p:cNvSpPr>
            <a:spLocks noChangeShapeType="1"/>
          </p:cNvSpPr>
          <p:nvPr/>
        </p:nvSpPr>
        <p:spPr bwMode="auto">
          <a:xfrm>
            <a:off x="5715000" y="3886200"/>
            <a:ext cx="609600" cy="0"/>
          </a:xfrm>
          <a:prstGeom prst="line">
            <a:avLst/>
          </a:prstGeom>
          <a:noFill/>
          <a:ln w="50800">
            <a:solidFill>
              <a:schemeClr val="tx2"/>
            </a:solidFill>
            <a:miter lim="800000"/>
            <a:headEnd type="triangle" w="med" len="med"/>
            <a:tailEnd type="triangle" w="med" len="med"/>
          </a:ln>
        </p:spPr>
        <p:txBody>
          <a:bodyPr wrap="none"/>
          <a:lstStyle/>
          <a:p>
            <a:endParaRPr lang="en-US" dirty="0"/>
          </a:p>
        </p:txBody>
      </p:sp>
      <p:sp>
        <p:nvSpPr>
          <p:cNvPr id="10250" name="Line 10"/>
          <p:cNvSpPr>
            <a:spLocks noChangeShapeType="1"/>
          </p:cNvSpPr>
          <p:nvPr/>
        </p:nvSpPr>
        <p:spPr bwMode="auto">
          <a:xfrm flipV="1">
            <a:off x="4648200" y="2743200"/>
            <a:ext cx="0" cy="533400"/>
          </a:xfrm>
          <a:prstGeom prst="line">
            <a:avLst/>
          </a:prstGeom>
          <a:noFill/>
          <a:ln w="50800">
            <a:solidFill>
              <a:schemeClr val="tx2"/>
            </a:solidFill>
            <a:miter lim="800000"/>
            <a:headEnd type="triangle" w="med" len="med"/>
            <a:tailEnd type="triangle" w="med" len="med"/>
          </a:ln>
        </p:spPr>
        <p:txBody>
          <a:bodyPr wrap="none"/>
          <a:lstStyle/>
          <a:p>
            <a:endParaRPr lang="en-US" dirty="0"/>
          </a:p>
        </p:txBody>
      </p:sp>
      <p:sp>
        <p:nvSpPr>
          <p:cNvPr id="10251" name="Line 11"/>
          <p:cNvSpPr>
            <a:spLocks noChangeShapeType="1"/>
          </p:cNvSpPr>
          <p:nvPr/>
        </p:nvSpPr>
        <p:spPr bwMode="auto">
          <a:xfrm flipV="1">
            <a:off x="4724400" y="4419600"/>
            <a:ext cx="0" cy="533400"/>
          </a:xfrm>
          <a:prstGeom prst="line">
            <a:avLst/>
          </a:prstGeom>
          <a:noFill/>
          <a:ln w="50800">
            <a:solidFill>
              <a:schemeClr val="tx2"/>
            </a:solidFill>
            <a:miter lim="800000"/>
            <a:headEnd type="triangle" w="med" len="med"/>
            <a:tailEnd type="triangle" w="med" len="med"/>
          </a:ln>
        </p:spPr>
        <p:txBody>
          <a:bodyPr wrap="none"/>
          <a:lstStyle/>
          <a:p>
            <a:endParaRPr lang="en-US" dirty="0"/>
          </a:p>
        </p:txBody>
      </p:sp>
      <p:sp>
        <p:nvSpPr>
          <p:cNvPr id="10252" name="AutoShape 12"/>
          <p:cNvSpPr>
            <a:spLocks noChangeArrowheads="1"/>
          </p:cNvSpPr>
          <p:nvPr/>
        </p:nvSpPr>
        <p:spPr bwMode="auto">
          <a:xfrm>
            <a:off x="6172200" y="4876800"/>
            <a:ext cx="14478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lgn="ctr">
            <a:solidFill>
              <a:schemeClr val="tx1"/>
            </a:solidFill>
            <a:miter lim="800000"/>
            <a:headEnd/>
            <a:tailEnd/>
          </a:ln>
        </p:spPr>
        <p:txBody>
          <a:bodyPr wrap="none" lIns="90488" tIns="44450" rIns="90488" bIns="44450" anchor="ctr"/>
          <a:lstStyle/>
          <a:p>
            <a:endParaRPr lang="en-US" dirty="0"/>
          </a:p>
        </p:txBody>
      </p:sp>
      <p:sp>
        <p:nvSpPr>
          <p:cNvPr id="10253" name="AutoShape 13"/>
          <p:cNvSpPr>
            <a:spLocks noChangeArrowheads="1"/>
          </p:cNvSpPr>
          <p:nvPr/>
        </p:nvSpPr>
        <p:spPr bwMode="auto">
          <a:xfrm rot="5400000">
            <a:off x="1600200" y="4876800"/>
            <a:ext cx="14478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lgn="ctr">
            <a:solidFill>
              <a:schemeClr val="tx1"/>
            </a:solidFill>
            <a:miter lim="800000"/>
            <a:headEnd/>
            <a:tailEnd/>
          </a:ln>
        </p:spPr>
        <p:txBody>
          <a:bodyPr wrap="none" lIns="90488" tIns="44450" rIns="90488" bIns="44450" anchor="ctr"/>
          <a:lstStyle/>
          <a:p>
            <a:endParaRPr lang="en-US" dirty="0"/>
          </a:p>
        </p:txBody>
      </p:sp>
      <p:sp>
        <p:nvSpPr>
          <p:cNvPr id="10254" name="AutoShape 14"/>
          <p:cNvSpPr>
            <a:spLocks noChangeArrowheads="1"/>
          </p:cNvSpPr>
          <p:nvPr/>
        </p:nvSpPr>
        <p:spPr bwMode="auto">
          <a:xfrm rot="10800000">
            <a:off x="1447800" y="1981200"/>
            <a:ext cx="14478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lgn="ctr">
            <a:solidFill>
              <a:schemeClr val="tx1"/>
            </a:solidFill>
            <a:miter lim="800000"/>
            <a:headEnd/>
            <a:tailEnd/>
          </a:ln>
        </p:spPr>
        <p:txBody>
          <a:bodyPr wrap="none" lIns="90488" tIns="44450" rIns="90488" bIns="44450" anchor="ctr"/>
          <a:lstStyle/>
          <a:p>
            <a:endParaRPr lang="en-US" dirty="0"/>
          </a:p>
        </p:txBody>
      </p:sp>
      <p:sp>
        <p:nvSpPr>
          <p:cNvPr id="10255" name="AutoShape 15"/>
          <p:cNvSpPr>
            <a:spLocks noChangeArrowheads="1"/>
          </p:cNvSpPr>
          <p:nvPr/>
        </p:nvSpPr>
        <p:spPr bwMode="auto">
          <a:xfrm rot="-5400000">
            <a:off x="6248400" y="1905000"/>
            <a:ext cx="14478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lgn="ctr">
            <a:solidFill>
              <a:schemeClr val="tx1"/>
            </a:solidFill>
            <a:miter lim="800000"/>
            <a:headEnd/>
            <a:tailEnd/>
          </a:ln>
        </p:spPr>
        <p:txBody>
          <a:bodyPr wrap="none" lIns="90488" tIns="44450" rIns="90488" bIns="44450" anchor="ctr"/>
          <a:lstStyle/>
          <a:p>
            <a:endParaRPr lang="en-US" dirty="0"/>
          </a:p>
        </p:txBody>
      </p:sp>
      <p:sp>
        <p:nvSpPr>
          <p:cNvPr id="19" name="Footer Placeholder 1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sz="4000" dirty="0" smtClean="0"/>
              <a:t>Strategy Translated into KPIs within 4 Balanced Perspectives</a:t>
            </a:r>
          </a:p>
        </p:txBody>
      </p:sp>
      <p:sp>
        <p:nvSpPr>
          <p:cNvPr id="53251" name="Rectangle 3"/>
          <p:cNvSpPr>
            <a:spLocks noGrp="1" noChangeArrowheads="1"/>
          </p:cNvSpPr>
          <p:nvPr>
            <p:ph idx="1"/>
          </p:nvPr>
        </p:nvSpPr>
        <p:spPr>
          <a:xfrm>
            <a:off x="533400" y="1524000"/>
            <a:ext cx="8229600" cy="4800600"/>
          </a:xfrm>
        </p:spPr>
        <p:txBody>
          <a:bodyPr/>
          <a:lstStyle/>
          <a:p>
            <a:pPr eaLnBrk="1" hangingPunct="1">
              <a:lnSpc>
                <a:spcPct val="80000"/>
              </a:lnSpc>
              <a:buNone/>
            </a:pPr>
            <a:r>
              <a:rPr lang="en-US" sz="4000" b="1" dirty="0" smtClean="0"/>
              <a:t>Learning &amp; Growth</a:t>
            </a:r>
          </a:p>
          <a:p>
            <a:pPr lvl="1" eaLnBrk="1" hangingPunct="1">
              <a:lnSpc>
                <a:spcPct val="80000"/>
              </a:lnSpc>
              <a:spcAft>
                <a:spcPts val="1200"/>
              </a:spcAft>
              <a:buNone/>
            </a:pPr>
            <a:r>
              <a:rPr lang="en-US" sz="3600" b="1" i="1" dirty="0" smtClean="0"/>
              <a:t>“</a:t>
            </a:r>
            <a:r>
              <a:rPr lang="en-US" sz="3600" i="1" dirty="0" smtClean="0"/>
              <a:t>To achieve our vision, how will we sustain our ability to change &amp; improve?”</a:t>
            </a:r>
          </a:p>
          <a:p>
            <a:pPr eaLnBrk="1" hangingPunct="1">
              <a:lnSpc>
                <a:spcPct val="80000"/>
              </a:lnSpc>
              <a:buNone/>
            </a:pPr>
            <a:r>
              <a:rPr lang="en-US" sz="4000" b="1" dirty="0" smtClean="0"/>
              <a:t>Internal Processes</a:t>
            </a:r>
          </a:p>
          <a:p>
            <a:pPr lvl="1" eaLnBrk="1" hangingPunct="1">
              <a:lnSpc>
                <a:spcPct val="80000"/>
              </a:lnSpc>
              <a:buNone/>
            </a:pPr>
            <a:r>
              <a:rPr lang="en-US" sz="3600" i="1" dirty="0" smtClean="0"/>
              <a:t>“To satisfy shareholders &amp; customers, what business processes must we excel at?”</a:t>
            </a:r>
          </a:p>
        </p:txBody>
      </p:sp>
      <p:sp>
        <p:nvSpPr>
          <p:cNvPr id="53252" name="Slide Number Placeholder 5"/>
          <p:cNvSpPr>
            <a:spLocks noGrp="1"/>
          </p:cNvSpPr>
          <p:nvPr>
            <p:ph type="sldNum" sz="quarter" idx="12"/>
          </p:nvPr>
        </p:nvSpPr>
        <p:spPr>
          <a:noFill/>
        </p:spPr>
        <p:txBody>
          <a:bodyPr/>
          <a:lstStyle/>
          <a:p>
            <a:fld id="{2C53AF43-B18D-456C-8F96-E757EB4B063E}" type="slidenum">
              <a:rPr lang="en-US" smtClean="0"/>
              <a:pPr/>
              <a:t>29</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81000" y="457200"/>
            <a:ext cx="8305800" cy="1066800"/>
          </a:xfrm>
        </p:spPr>
        <p:txBody>
          <a:bodyPr>
            <a:normAutofit/>
          </a:bodyPr>
          <a:lstStyle/>
          <a:p>
            <a:pPr eaLnBrk="1" hangingPunct="1">
              <a:defRPr/>
            </a:pPr>
            <a:r>
              <a:rPr lang="en-US" sz="4800" dirty="0" smtClean="0"/>
              <a:t>Session Objectives</a:t>
            </a:r>
          </a:p>
        </p:txBody>
      </p:sp>
      <p:sp>
        <p:nvSpPr>
          <p:cNvPr id="6149" name="Rectangle 3"/>
          <p:cNvSpPr>
            <a:spLocks noGrp="1" noChangeArrowheads="1"/>
          </p:cNvSpPr>
          <p:nvPr>
            <p:ph idx="1"/>
          </p:nvPr>
        </p:nvSpPr>
        <p:spPr>
          <a:xfrm>
            <a:off x="381000" y="1371600"/>
            <a:ext cx="8534400" cy="4953000"/>
          </a:xfrm>
        </p:spPr>
        <p:txBody>
          <a:bodyPr>
            <a:noAutofit/>
          </a:bodyPr>
          <a:lstStyle/>
          <a:p>
            <a:pPr>
              <a:buNone/>
            </a:pPr>
            <a:r>
              <a:rPr lang="en-US" sz="3600" dirty="0" smtClean="0"/>
              <a:t>To understand: </a:t>
            </a:r>
          </a:p>
          <a:p>
            <a:pPr marL="457200" indent="-457200">
              <a:spcAft>
                <a:spcPts val="1200"/>
              </a:spcAft>
            </a:pPr>
            <a:r>
              <a:rPr lang="en-US" sz="3600" dirty="0" smtClean="0"/>
              <a:t>How (or if) to consider the past in company budgeting. </a:t>
            </a:r>
          </a:p>
          <a:p>
            <a:pPr marL="457200" indent="-457200">
              <a:spcAft>
                <a:spcPts val="1200"/>
              </a:spcAft>
            </a:pPr>
            <a:r>
              <a:rPr lang="en-US" sz="3600" dirty="0" smtClean="0"/>
              <a:t>The critical roles of strategic planning and risk management in developing best projections. </a:t>
            </a:r>
          </a:p>
          <a:p>
            <a:pPr marL="457200" indent="-457200">
              <a:spcAft>
                <a:spcPts val="1200"/>
              </a:spcAft>
            </a:pPr>
            <a:r>
              <a:rPr lang="en-US" sz="3600" dirty="0" smtClean="0"/>
              <a:t>Current budgeting and projections best practices.</a:t>
            </a:r>
          </a:p>
        </p:txBody>
      </p:sp>
      <p:sp>
        <p:nvSpPr>
          <p:cNvPr id="6147" name="Slide Number Placeholder 4"/>
          <p:cNvSpPr>
            <a:spLocks noGrp="1"/>
          </p:cNvSpPr>
          <p:nvPr>
            <p:ph type="sldNum" sz="quarter" idx="12"/>
          </p:nvPr>
        </p:nvSpPr>
        <p:spPr>
          <a:noFill/>
        </p:spPr>
        <p:txBody>
          <a:bodyPr/>
          <a:lstStyle/>
          <a:p>
            <a:fld id="{3241DBA9-93E4-42EA-B986-72330E54CD23}" type="slidenum">
              <a:rPr lang="en-US" smtClean="0">
                <a:latin typeface="Century Gothic" pitchFamily="1" charset="0"/>
              </a:rPr>
              <a:pPr/>
              <a:t>3</a:t>
            </a:fld>
            <a:endParaRPr lang="en-US" dirty="0" smtClean="0">
              <a:latin typeface="Century Gothic" pitchFamily="1" charset="0"/>
            </a:endParaRPr>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sz="4000" dirty="0" smtClean="0"/>
              <a:t>Strategy Translated into KPIs within 4 Balanced Perspectives</a:t>
            </a:r>
          </a:p>
        </p:txBody>
      </p:sp>
      <p:sp>
        <p:nvSpPr>
          <p:cNvPr id="53251" name="Rectangle 3"/>
          <p:cNvSpPr>
            <a:spLocks noGrp="1" noChangeArrowheads="1"/>
          </p:cNvSpPr>
          <p:nvPr>
            <p:ph idx="1"/>
          </p:nvPr>
        </p:nvSpPr>
        <p:spPr>
          <a:xfrm>
            <a:off x="533400" y="1676400"/>
            <a:ext cx="8229600" cy="4648200"/>
          </a:xfrm>
        </p:spPr>
        <p:txBody>
          <a:bodyPr/>
          <a:lstStyle/>
          <a:p>
            <a:pPr eaLnBrk="1" hangingPunct="1">
              <a:lnSpc>
                <a:spcPct val="80000"/>
              </a:lnSpc>
              <a:buNone/>
            </a:pPr>
            <a:r>
              <a:rPr lang="en-US" sz="4000" b="1" dirty="0" smtClean="0"/>
              <a:t>Customer</a:t>
            </a:r>
          </a:p>
          <a:p>
            <a:pPr lvl="1" eaLnBrk="1" hangingPunct="1">
              <a:lnSpc>
                <a:spcPct val="80000"/>
              </a:lnSpc>
              <a:spcAft>
                <a:spcPts val="1200"/>
              </a:spcAft>
              <a:buNone/>
            </a:pPr>
            <a:r>
              <a:rPr lang="en-US" sz="3600" i="1" dirty="0" smtClean="0"/>
              <a:t>“To achieve our vision, how should we appear to our customers?”</a:t>
            </a:r>
          </a:p>
          <a:p>
            <a:pPr eaLnBrk="1" hangingPunct="1">
              <a:lnSpc>
                <a:spcPct val="80000"/>
              </a:lnSpc>
              <a:buNone/>
            </a:pPr>
            <a:r>
              <a:rPr lang="en-US" sz="4000" b="1" dirty="0" smtClean="0"/>
              <a:t>Financial</a:t>
            </a:r>
          </a:p>
          <a:p>
            <a:pPr lvl="1" eaLnBrk="1" hangingPunct="1">
              <a:lnSpc>
                <a:spcPct val="80000"/>
              </a:lnSpc>
              <a:buNone/>
            </a:pPr>
            <a:r>
              <a:rPr lang="en-US" sz="3600" dirty="0" smtClean="0"/>
              <a:t>“</a:t>
            </a:r>
            <a:r>
              <a:rPr lang="en-US" sz="3600" i="1" dirty="0" smtClean="0"/>
              <a:t>To succeed financially, how should we appear to our shareholders?”</a:t>
            </a:r>
          </a:p>
        </p:txBody>
      </p:sp>
      <p:sp>
        <p:nvSpPr>
          <p:cNvPr id="53252" name="Slide Number Placeholder 5"/>
          <p:cNvSpPr>
            <a:spLocks noGrp="1"/>
          </p:cNvSpPr>
          <p:nvPr>
            <p:ph type="sldNum" sz="quarter" idx="12"/>
          </p:nvPr>
        </p:nvSpPr>
        <p:spPr>
          <a:noFill/>
        </p:spPr>
        <p:txBody>
          <a:bodyPr/>
          <a:lstStyle/>
          <a:p>
            <a:fld id="{2C53AF43-B18D-456C-8F96-E757EB4B063E}" type="slidenum">
              <a:rPr lang="en-US" smtClean="0"/>
              <a:pPr/>
              <a:t>30</a:t>
            </a:fld>
            <a:endParaRPr lang="en-US" dirty="0" smtClean="0"/>
          </a:p>
        </p:txBody>
      </p:sp>
      <p:sp>
        <p:nvSpPr>
          <p:cNvPr id="7" name="Footer Placeholder 6"/>
          <p:cNvSpPr>
            <a:spLocks noGrp="1"/>
          </p:cNvSpPr>
          <p:nvPr>
            <p:ph type="ftr" sz="quarter" idx="11"/>
          </p:nvPr>
        </p:nvSpPr>
        <p:spPr/>
        <p:txBody>
          <a:bodyPr/>
          <a:lstStyle/>
          <a:p>
            <a:pPr>
              <a:defRPr/>
            </a:pPr>
            <a:r>
              <a:rPr lang="en-US" dirty="0" smtClean="0"/>
              <a:t>John F. Levy © 2010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hangingPunct="1"/>
            <a:r>
              <a:rPr lang="en-US" sz="4800" dirty="0" smtClean="0"/>
              <a:t>Benefits of BSC</a:t>
            </a:r>
          </a:p>
        </p:txBody>
      </p:sp>
      <p:sp>
        <p:nvSpPr>
          <p:cNvPr id="57347" name="Rectangle 3"/>
          <p:cNvSpPr>
            <a:spLocks noGrp="1" noChangeArrowheads="1"/>
          </p:cNvSpPr>
          <p:nvPr>
            <p:ph idx="1"/>
          </p:nvPr>
        </p:nvSpPr>
        <p:spPr>
          <a:xfrm>
            <a:off x="381000" y="1676400"/>
            <a:ext cx="8534400" cy="4953000"/>
          </a:xfrm>
        </p:spPr>
        <p:txBody>
          <a:bodyPr>
            <a:normAutofit/>
          </a:bodyPr>
          <a:lstStyle/>
          <a:p>
            <a:pPr marL="685800" indent="-914400" eaLnBrk="1" hangingPunct="1">
              <a:lnSpc>
                <a:spcPct val="80000"/>
              </a:lnSpc>
              <a:spcAft>
                <a:spcPts val="1200"/>
              </a:spcAft>
              <a:buFontTx/>
              <a:buNone/>
            </a:pPr>
            <a:r>
              <a:rPr lang="en-US" dirty="0" smtClean="0"/>
              <a:t>  </a:t>
            </a:r>
            <a:r>
              <a:rPr lang="en-US" sz="4400" dirty="0" smtClean="0"/>
              <a:t>Two fundamental business issues are greatly enhanced:</a:t>
            </a:r>
            <a:endParaRPr lang="en-US" sz="4300" dirty="0" smtClean="0"/>
          </a:p>
          <a:p>
            <a:pPr marL="1447800" lvl="2" indent="-533400" eaLnBrk="1" hangingPunct="1">
              <a:spcBef>
                <a:spcPts val="0"/>
              </a:spcBef>
              <a:spcAft>
                <a:spcPts val="1200"/>
              </a:spcAft>
              <a:buFontTx/>
              <a:buAutoNum type="arabicPeriod"/>
            </a:pPr>
            <a:r>
              <a:rPr lang="en-US" sz="3600" dirty="0" smtClean="0"/>
              <a:t>The problem of effective performance measurement, and</a:t>
            </a:r>
          </a:p>
          <a:p>
            <a:pPr marL="1447800" lvl="2" indent="-533400" eaLnBrk="1" hangingPunct="1">
              <a:spcBef>
                <a:spcPts val="0"/>
              </a:spcBef>
              <a:spcAft>
                <a:spcPts val="1200"/>
              </a:spcAft>
              <a:buFontTx/>
              <a:buAutoNum type="arabicPeriod"/>
            </a:pPr>
            <a:r>
              <a:rPr lang="en-US" sz="3600" dirty="0" smtClean="0"/>
              <a:t>The critical issue of successful strategy implementation.</a:t>
            </a:r>
          </a:p>
          <a:p>
            <a:pPr marL="685800" indent="-685800" eaLnBrk="1" hangingPunct="1">
              <a:buFontTx/>
              <a:buNone/>
            </a:pPr>
            <a:endParaRPr lang="en-US" dirty="0" smtClean="0"/>
          </a:p>
        </p:txBody>
      </p:sp>
      <p:sp>
        <p:nvSpPr>
          <p:cNvPr id="57348" name="Slide Number Placeholder 5"/>
          <p:cNvSpPr>
            <a:spLocks noGrp="1"/>
          </p:cNvSpPr>
          <p:nvPr>
            <p:ph type="sldNum" sz="quarter" idx="12"/>
          </p:nvPr>
        </p:nvSpPr>
        <p:spPr>
          <a:noFill/>
        </p:spPr>
        <p:txBody>
          <a:bodyPr/>
          <a:lstStyle/>
          <a:p>
            <a:fld id="{6092FFD4-1ACB-48FB-AF18-6BF6F95E63D1}" type="slidenum">
              <a:rPr lang="en-US" smtClean="0"/>
              <a:pPr/>
              <a:t>31</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533400"/>
            <a:ext cx="8305800" cy="914400"/>
          </a:xfrm>
        </p:spPr>
        <p:txBody>
          <a:bodyPr/>
          <a:lstStyle/>
          <a:p>
            <a:pPr eaLnBrk="1" hangingPunct="1"/>
            <a:r>
              <a:rPr lang="en-US" dirty="0" smtClean="0"/>
              <a:t>Still Not Convinced?</a:t>
            </a:r>
          </a:p>
        </p:txBody>
      </p:sp>
      <p:sp>
        <p:nvSpPr>
          <p:cNvPr id="58371" name="Rectangle 3"/>
          <p:cNvSpPr>
            <a:spLocks noGrp="1" noChangeArrowheads="1"/>
          </p:cNvSpPr>
          <p:nvPr>
            <p:ph idx="1"/>
          </p:nvPr>
        </p:nvSpPr>
        <p:spPr>
          <a:xfrm>
            <a:off x="381000" y="1524000"/>
            <a:ext cx="8534400" cy="4800600"/>
          </a:xfrm>
        </p:spPr>
        <p:txBody>
          <a:bodyPr>
            <a:normAutofit fontScale="92500" lnSpcReduction="10000"/>
          </a:bodyPr>
          <a:lstStyle/>
          <a:p>
            <a:pPr eaLnBrk="1" hangingPunct="1">
              <a:buFontTx/>
              <a:buNone/>
            </a:pPr>
            <a:r>
              <a:rPr lang="en-US" sz="3900" dirty="0" smtClean="0"/>
              <a:t>Criticisms of historical financial measures:</a:t>
            </a:r>
          </a:p>
          <a:p>
            <a:pPr eaLnBrk="1" hangingPunct="1">
              <a:buFontTx/>
              <a:buNone/>
            </a:pPr>
            <a:endParaRPr lang="en-US" sz="1600" dirty="0" smtClean="0"/>
          </a:p>
          <a:p>
            <a:pPr marL="914400" indent="-457200" eaLnBrk="1" hangingPunct="1">
              <a:spcAft>
                <a:spcPts val="600"/>
              </a:spcAft>
            </a:pPr>
            <a:r>
              <a:rPr lang="en-US" sz="3600" dirty="0" smtClean="0"/>
              <a:t>Inconsistent with today’s realities</a:t>
            </a:r>
          </a:p>
          <a:p>
            <a:pPr marL="914400" indent="-457200" eaLnBrk="1" hangingPunct="1">
              <a:spcAft>
                <a:spcPts val="600"/>
              </a:spcAft>
            </a:pPr>
            <a:r>
              <a:rPr lang="en-US" sz="3600" dirty="0" smtClean="0"/>
              <a:t>Driving forward using the rearview mirror</a:t>
            </a:r>
          </a:p>
          <a:p>
            <a:pPr marL="914400" indent="-457200" eaLnBrk="1" hangingPunct="1">
              <a:spcAft>
                <a:spcPts val="600"/>
              </a:spcAft>
            </a:pPr>
            <a:r>
              <a:rPr lang="en-US" sz="3600" dirty="0" smtClean="0"/>
              <a:t>Reinforces functional silos</a:t>
            </a:r>
          </a:p>
          <a:p>
            <a:pPr marL="914400" indent="-457200" eaLnBrk="1" hangingPunct="1">
              <a:spcAft>
                <a:spcPts val="600"/>
              </a:spcAft>
            </a:pPr>
            <a:r>
              <a:rPr lang="en-US" sz="3600" dirty="0" smtClean="0"/>
              <a:t>Sacrifices long-term thinking</a:t>
            </a:r>
          </a:p>
          <a:p>
            <a:pPr marL="914400" indent="-457200" eaLnBrk="1" hangingPunct="1">
              <a:spcAft>
                <a:spcPts val="600"/>
              </a:spcAft>
            </a:pPr>
            <a:r>
              <a:rPr lang="en-US" sz="3600" dirty="0" smtClean="0"/>
              <a:t>Not relevant to many levels of organization</a:t>
            </a:r>
          </a:p>
        </p:txBody>
      </p:sp>
      <p:sp>
        <p:nvSpPr>
          <p:cNvPr id="58372" name="Slide Number Placeholder 5"/>
          <p:cNvSpPr>
            <a:spLocks noGrp="1"/>
          </p:cNvSpPr>
          <p:nvPr>
            <p:ph type="sldNum" sz="quarter" idx="12"/>
          </p:nvPr>
        </p:nvSpPr>
        <p:spPr>
          <a:noFill/>
        </p:spPr>
        <p:txBody>
          <a:bodyPr/>
          <a:lstStyle/>
          <a:p>
            <a:fld id="{8A99FC40-1BC7-4D17-A32A-AA2D5102674B}" type="slidenum">
              <a:rPr lang="en-US" smtClean="0"/>
              <a:pPr/>
              <a:t>32</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en-US" dirty="0" smtClean="0"/>
              <a:t>Measurement</a:t>
            </a:r>
            <a:endParaRPr lang="en-US" dirty="0"/>
          </a:p>
        </p:txBody>
      </p:sp>
      <p:sp>
        <p:nvSpPr>
          <p:cNvPr id="6" name="Content Placeholder 5"/>
          <p:cNvSpPr>
            <a:spLocks noGrp="1"/>
          </p:cNvSpPr>
          <p:nvPr>
            <p:ph idx="1"/>
          </p:nvPr>
        </p:nvSpPr>
        <p:spPr>
          <a:xfrm>
            <a:off x="838200" y="1752600"/>
            <a:ext cx="4724400" cy="4572000"/>
          </a:xfrm>
        </p:spPr>
        <p:txBody>
          <a:bodyPr/>
          <a:lstStyle/>
          <a:p>
            <a:pPr indent="0">
              <a:spcAft>
                <a:spcPts val="1200"/>
              </a:spcAft>
              <a:buNone/>
            </a:pPr>
            <a:r>
              <a:rPr lang="en-US" sz="4000" b="1" dirty="0" smtClean="0"/>
              <a:t>Everything should be made as simple as possible, but not simpler</a:t>
            </a:r>
          </a:p>
          <a:p>
            <a:pPr algn="r">
              <a:buNone/>
            </a:pPr>
            <a:r>
              <a:rPr lang="en-US" sz="3200" b="1" dirty="0" smtClean="0"/>
              <a:t>-Albert Einstein</a:t>
            </a:r>
            <a:r>
              <a:rPr lang="en-US" sz="3200" dirty="0" smtClean="0"/>
              <a:t> </a:t>
            </a:r>
          </a:p>
          <a:p>
            <a:endParaRPr lang="en-US" dirty="0"/>
          </a:p>
        </p:txBody>
      </p:sp>
      <p:sp>
        <p:nvSpPr>
          <p:cNvPr id="20483" name="Slide Number Placeholder 4"/>
          <p:cNvSpPr>
            <a:spLocks noGrp="1"/>
          </p:cNvSpPr>
          <p:nvPr>
            <p:ph type="sldNum" sz="quarter" idx="12"/>
          </p:nvPr>
        </p:nvSpPr>
        <p:spPr>
          <a:noFill/>
        </p:spPr>
        <p:txBody>
          <a:bodyPr/>
          <a:lstStyle/>
          <a:p>
            <a:fld id="{B817572F-FAB2-42B3-B9B9-E9CE224D8C38}" type="slidenum">
              <a:rPr lang="en-US" smtClean="0">
                <a:latin typeface="Century Gothic" pitchFamily="1" charset="0"/>
              </a:rPr>
              <a:pPr/>
              <a:t>33</a:t>
            </a:fld>
            <a:endParaRPr lang="en-US" dirty="0" smtClean="0">
              <a:latin typeface="Century Gothic" pitchFamily="1" charset="0"/>
            </a:endParaRPr>
          </a:p>
        </p:txBody>
      </p:sp>
      <p:pic>
        <p:nvPicPr>
          <p:cNvPr id="8" name="Picture 5" descr="C:\Documents and Settings\JLevy\My Documents\My Pictures\Einstein.jpg"/>
          <p:cNvPicPr>
            <a:picLocks noChangeAspect="1" noChangeArrowheads="1"/>
          </p:cNvPicPr>
          <p:nvPr/>
        </p:nvPicPr>
        <p:blipFill>
          <a:blip r:embed="rId3" cstate="print"/>
          <a:srcRect/>
          <a:stretch>
            <a:fillRect/>
          </a:stretch>
        </p:blipFill>
        <p:spPr bwMode="auto">
          <a:xfrm>
            <a:off x="5867400" y="1828800"/>
            <a:ext cx="2827338" cy="41148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304800"/>
            <a:ext cx="8610600" cy="1143000"/>
          </a:xfrm>
        </p:spPr>
        <p:txBody>
          <a:bodyPr>
            <a:noAutofit/>
          </a:bodyPr>
          <a:lstStyle/>
          <a:p>
            <a:pPr eaLnBrk="1" hangingPunct="1"/>
            <a:r>
              <a:rPr lang="en-US" sz="4000" dirty="0" smtClean="0"/>
              <a:t>Financial Report Design Considerations</a:t>
            </a:r>
            <a:endParaRPr lang="en-US" sz="1400" dirty="0" smtClean="0"/>
          </a:p>
        </p:txBody>
      </p:sp>
      <p:sp>
        <p:nvSpPr>
          <p:cNvPr id="33795" name="Rectangle 3"/>
          <p:cNvSpPr>
            <a:spLocks noGrp="1" noChangeArrowheads="1"/>
          </p:cNvSpPr>
          <p:nvPr>
            <p:ph idx="1"/>
          </p:nvPr>
        </p:nvSpPr>
        <p:spPr>
          <a:xfrm>
            <a:off x="685800" y="2057400"/>
            <a:ext cx="3657600" cy="4267200"/>
          </a:xfrm>
        </p:spPr>
        <p:txBody>
          <a:bodyPr>
            <a:noAutofit/>
          </a:bodyPr>
          <a:lstStyle/>
          <a:p>
            <a:pPr marL="457200" indent="-457200" eaLnBrk="1" hangingPunct="1">
              <a:spcAft>
                <a:spcPts val="1200"/>
              </a:spcAft>
            </a:pPr>
            <a:r>
              <a:rPr lang="en-US" dirty="0" smtClean="0"/>
              <a:t>Purpose</a:t>
            </a:r>
          </a:p>
          <a:p>
            <a:pPr marL="457200" indent="-457200" eaLnBrk="1" hangingPunct="1">
              <a:spcAft>
                <a:spcPts val="1200"/>
              </a:spcAft>
            </a:pPr>
            <a:r>
              <a:rPr lang="en-US" dirty="0" smtClean="0"/>
              <a:t>Content</a:t>
            </a:r>
          </a:p>
          <a:p>
            <a:pPr marL="457200" indent="-457200" eaLnBrk="1" hangingPunct="1">
              <a:spcAft>
                <a:spcPts val="1200"/>
              </a:spcAft>
            </a:pPr>
            <a:r>
              <a:rPr lang="en-US" dirty="0" smtClean="0"/>
              <a:t>Format</a:t>
            </a:r>
          </a:p>
          <a:p>
            <a:pPr marL="457200" indent="-457200" eaLnBrk="1" hangingPunct="1">
              <a:spcAft>
                <a:spcPts val="1200"/>
              </a:spcAft>
            </a:pPr>
            <a:r>
              <a:rPr lang="en-US" dirty="0" smtClean="0"/>
              <a:t>Frequency</a:t>
            </a:r>
          </a:p>
          <a:p>
            <a:pPr marL="457200" indent="-457200" eaLnBrk="1" hangingPunct="1">
              <a:spcAft>
                <a:spcPts val="1200"/>
              </a:spcAft>
              <a:buFontTx/>
              <a:buNone/>
            </a:pPr>
            <a:endParaRPr lang="en-US" dirty="0" smtClean="0"/>
          </a:p>
          <a:p>
            <a:pPr marL="457200" indent="-457200" eaLnBrk="1" hangingPunct="1">
              <a:spcAft>
                <a:spcPts val="1200"/>
              </a:spcAft>
              <a:buFontTx/>
              <a:buNone/>
            </a:pPr>
            <a:endParaRPr lang="en-US" dirty="0" smtClean="0"/>
          </a:p>
          <a:p>
            <a:pPr marL="457200" indent="-457200" eaLnBrk="1" hangingPunct="1">
              <a:spcAft>
                <a:spcPts val="1200"/>
              </a:spcAft>
              <a:buFontTx/>
              <a:buNone/>
            </a:pPr>
            <a:endParaRPr lang="en-US" dirty="0" smtClean="0"/>
          </a:p>
          <a:p>
            <a:pPr marL="457200" indent="-457200" eaLnBrk="1" hangingPunct="1">
              <a:spcAft>
                <a:spcPts val="1200"/>
              </a:spcAft>
              <a:buFontTx/>
              <a:buNone/>
            </a:pPr>
            <a:r>
              <a:rPr lang="en-US" dirty="0" smtClean="0"/>
              <a:t>	</a:t>
            </a:r>
          </a:p>
        </p:txBody>
      </p:sp>
      <p:sp>
        <p:nvSpPr>
          <p:cNvPr id="33796" name="Slide Number Placeholder 5"/>
          <p:cNvSpPr>
            <a:spLocks noGrp="1"/>
          </p:cNvSpPr>
          <p:nvPr>
            <p:ph type="sldNum" sz="quarter" idx="12"/>
          </p:nvPr>
        </p:nvSpPr>
        <p:spPr>
          <a:noFill/>
        </p:spPr>
        <p:txBody>
          <a:bodyPr/>
          <a:lstStyle/>
          <a:p>
            <a:fld id="{A444DD96-EB4C-4545-A227-E9C174995017}" type="slidenum">
              <a:rPr lang="en-US" smtClean="0"/>
              <a:pPr/>
              <a:t>34</a:t>
            </a:fld>
            <a:endParaRPr lang="en-US" dirty="0" smtClean="0"/>
          </a:p>
        </p:txBody>
      </p:sp>
      <p:sp>
        <p:nvSpPr>
          <p:cNvPr id="8" name="Rectangle 3"/>
          <p:cNvSpPr txBox="1">
            <a:spLocks noChangeArrowheads="1"/>
          </p:cNvSpPr>
          <p:nvPr/>
        </p:nvSpPr>
        <p:spPr bwMode="auto">
          <a:xfrm>
            <a:off x="5029200" y="2057400"/>
            <a:ext cx="3657600" cy="4343400"/>
          </a:xfrm>
          <a:prstGeom prst="rect">
            <a:avLst/>
          </a:prstGeom>
          <a:noFill/>
          <a:ln w="9525">
            <a:noFill/>
            <a:miter lim="800000"/>
            <a:headEnd/>
            <a:tailEnd/>
          </a:ln>
          <a:effectLst/>
        </p:spPr>
        <p:txBody>
          <a:bodyPr/>
          <a:lstStyle/>
          <a:p>
            <a:pPr marL="457200" indent="-457200">
              <a:spcBef>
                <a:spcPts val="0"/>
              </a:spcBef>
              <a:spcAft>
                <a:spcPts val="1200"/>
              </a:spcAft>
              <a:buClr>
                <a:schemeClr val="accent1"/>
              </a:buClr>
              <a:buSzPct val="70000"/>
              <a:buFont typeface="Wingdings 2"/>
              <a:buChar char=""/>
              <a:defRPr/>
            </a:pPr>
            <a:r>
              <a:rPr lang="en-US" sz="3600" dirty="0">
                <a:solidFill>
                  <a:schemeClr val="tx1"/>
                </a:solidFill>
                <a:latin typeface="Palatino Linotype" pitchFamily="18" charset="0"/>
                <a:cs typeface="+mn-cs"/>
              </a:rPr>
              <a:t>Timing</a:t>
            </a:r>
          </a:p>
          <a:p>
            <a:pPr marL="457200" indent="-457200">
              <a:spcBef>
                <a:spcPts val="0"/>
              </a:spcBef>
              <a:spcAft>
                <a:spcPts val="1200"/>
              </a:spcAft>
              <a:buClr>
                <a:schemeClr val="accent1"/>
              </a:buClr>
              <a:buSzPct val="70000"/>
              <a:buFont typeface="Wingdings 2"/>
              <a:buChar char=""/>
              <a:defRPr/>
            </a:pPr>
            <a:r>
              <a:rPr lang="en-US" sz="3600" dirty="0">
                <a:solidFill>
                  <a:schemeClr val="tx1"/>
                </a:solidFill>
                <a:latin typeface="Palatino Linotype" pitchFamily="18" charset="0"/>
                <a:cs typeface="+mn-cs"/>
              </a:rPr>
              <a:t>Accuracy</a:t>
            </a:r>
          </a:p>
          <a:p>
            <a:pPr marL="457200" indent="-457200">
              <a:spcBef>
                <a:spcPts val="0"/>
              </a:spcBef>
              <a:spcAft>
                <a:spcPts val="1200"/>
              </a:spcAft>
              <a:buClr>
                <a:schemeClr val="accent1"/>
              </a:buClr>
              <a:buSzPct val="70000"/>
              <a:buFont typeface="Wingdings 2"/>
              <a:buChar char=""/>
              <a:defRPr/>
            </a:pPr>
            <a:r>
              <a:rPr lang="en-US" sz="3600" dirty="0">
                <a:solidFill>
                  <a:schemeClr val="tx1"/>
                </a:solidFill>
                <a:latin typeface="Palatino Linotype" pitchFamily="18" charset="0"/>
                <a:cs typeface="+mn-cs"/>
              </a:rPr>
              <a:t>Method</a:t>
            </a:r>
          </a:p>
          <a:p>
            <a:pPr marL="457200" indent="-457200">
              <a:spcBef>
                <a:spcPct val="20000"/>
              </a:spcBef>
              <a:spcAft>
                <a:spcPts val="1200"/>
              </a:spcAft>
              <a:defRPr/>
            </a:pPr>
            <a:endParaRPr lang="en-US" sz="3600" kern="0" dirty="0">
              <a:solidFill>
                <a:schemeClr val="tx1"/>
              </a:solidFill>
              <a:latin typeface="Palatino Linotype" pitchFamily="18" charset="0"/>
            </a:endParaRPr>
          </a:p>
          <a:p>
            <a:pPr marL="457200" indent="-457200">
              <a:spcBef>
                <a:spcPct val="20000"/>
              </a:spcBef>
              <a:spcAft>
                <a:spcPts val="1200"/>
              </a:spcAft>
              <a:defRPr/>
            </a:pPr>
            <a:endParaRPr lang="en-US" sz="3600" kern="0" dirty="0">
              <a:solidFill>
                <a:schemeClr val="tx1"/>
              </a:solidFill>
              <a:latin typeface="Palatino Linotype" pitchFamily="18" charset="0"/>
            </a:endParaRPr>
          </a:p>
          <a:p>
            <a:pPr marL="457200" indent="-457200">
              <a:spcBef>
                <a:spcPct val="20000"/>
              </a:spcBef>
              <a:spcAft>
                <a:spcPts val="1200"/>
              </a:spcAft>
              <a:defRPr/>
            </a:pPr>
            <a:endParaRPr lang="en-US" sz="3600" kern="0" dirty="0">
              <a:solidFill>
                <a:schemeClr val="tx1"/>
              </a:solidFill>
              <a:latin typeface="Palatino Linotype" pitchFamily="18" charset="0"/>
            </a:endParaRPr>
          </a:p>
          <a:p>
            <a:pPr marL="457200" indent="-457200">
              <a:spcBef>
                <a:spcPct val="20000"/>
              </a:spcBef>
              <a:spcAft>
                <a:spcPts val="1200"/>
              </a:spcAft>
              <a:defRPr/>
            </a:pPr>
            <a:r>
              <a:rPr lang="en-US" sz="3600" kern="0" dirty="0">
                <a:solidFill>
                  <a:schemeClr val="tx1"/>
                </a:solidFill>
                <a:latin typeface="Palatino Linotype" pitchFamily="18" charset="0"/>
              </a:rPr>
              <a:t>	</a:t>
            </a:r>
          </a:p>
        </p:txBody>
      </p:sp>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914400"/>
          </a:xfrm>
        </p:spPr>
        <p:txBody>
          <a:bodyPr/>
          <a:lstStyle/>
          <a:p>
            <a:pPr eaLnBrk="1" hangingPunct="1">
              <a:defRPr/>
            </a:pPr>
            <a:r>
              <a:rPr lang="en-US" dirty="0" smtClean="0"/>
              <a:t>Southwest Airlines</a:t>
            </a:r>
            <a:endParaRPr lang="en-US" dirty="0"/>
          </a:p>
        </p:txBody>
      </p:sp>
      <p:sp>
        <p:nvSpPr>
          <p:cNvPr id="12291" name="Content Placeholder 2"/>
          <p:cNvSpPr>
            <a:spLocks noGrp="1"/>
          </p:cNvSpPr>
          <p:nvPr>
            <p:ph idx="1"/>
          </p:nvPr>
        </p:nvSpPr>
        <p:spPr/>
        <p:txBody>
          <a:bodyPr/>
          <a:lstStyle/>
          <a:p>
            <a:pPr eaLnBrk="1" hangingPunct="1"/>
            <a:endParaRPr lang="en-US" dirty="0" smtClean="0"/>
          </a:p>
        </p:txBody>
      </p:sp>
      <p:sp>
        <p:nvSpPr>
          <p:cNvPr id="12293" name="Slide Number Placeholder 6"/>
          <p:cNvSpPr>
            <a:spLocks noGrp="1"/>
          </p:cNvSpPr>
          <p:nvPr>
            <p:ph type="sldNum" sz="quarter" idx="12"/>
          </p:nvPr>
        </p:nvSpPr>
        <p:spPr>
          <a:noFill/>
        </p:spPr>
        <p:txBody>
          <a:bodyPr/>
          <a:lstStyle/>
          <a:p>
            <a:fld id="{9CBCEF3E-DF2E-4D09-9C64-21DC96459C16}" type="slidenum">
              <a:rPr lang="en-US" smtClean="0"/>
              <a:pPr/>
              <a:t>35</a:t>
            </a:fld>
            <a:endParaRPr lang="en-US" dirty="0" smtClean="0"/>
          </a:p>
        </p:txBody>
      </p:sp>
      <p:pic>
        <p:nvPicPr>
          <p:cNvPr id="12292" name="Picture 2" descr="SouthwestAirlinesBalanced Scorecard"/>
          <p:cNvPicPr>
            <a:picLocks noChangeAspect="1" noChangeArrowheads="1"/>
          </p:cNvPicPr>
          <p:nvPr/>
        </p:nvPicPr>
        <p:blipFill>
          <a:blip r:embed="rId3" cstate="print"/>
          <a:srcRect/>
          <a:stretch>
            <a:fillRect/>
          </a:stretch>
        </p:blipFill>
        <p:spPr bwMode="auto">
          <a:xfrm>
            <a:off x="304800" y="1524000"/>
            <a:ext cx="8458200" cy="4835914"/>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28600" y="304800"/>
            <a:ext cx="8458200" cy="990600"/>
          </a:xfrm>
        </p:spPr>
        <p:txBody>
          <a:bodyPr>
            <a:normAutofit/>
          </a:bodyPr>
          <a:lstStyle/>
          <a:p>
            <a:pPr eaLnBrk="1" hangingPunct="1">
              <a:defRPr/>
            </a:pPr>
            <a:r>
              <a:rPr lang="en-US" sz="4800" dirty="0" smtClean="0"/>
              <a:t>Is This Good Performance?</a:t>
            </a:r>
          </a:p>
        </p:txBody>
      </p:sp>
      <p:graphicFrame>
        <p:nvGraphicFramePr>
          <p:cNvPr id="16462" name="Group 78"/>
          <p:cNvGraphicFramePr>
            <a:graphicFrameLocks noGrp="1"/>
          </p:cNvGraphicFramePr>
          <p:nvPr>
            <p:ph idx="1"/>
          </p:nvPr>
        </p:nvGraphicFramePr>
        <p:xfrm>
          <a:off x="381000" y="1600200"/>
          <a:ext cx="8153400" cy="4590098"/>
        </p:xfrm>
        <a:graphic>
          <a:graphicData uri="http://schemas.openxmlformats.org/drawingml/2006/table">
            <a:tbl>
              <a:tblPr/>
              <a:tblGrid>
                <a:gridCol w="2484438"/>
                <a:gridCol w="1550987"/>
                <a:gridCol w="1374775"/>
                <a:gridCol w="1411288"/>
                <a:gridCol w="1331912"/>
              </a:tblGrid>
              <a:tr h="72174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2400" b="0" i="0" u="none" strike="noStrike" cap="none" normalizeH="0" baseline="0" dirty="0" smtClean="0">
                        <a:ln>
                          <a:noFill/>
                        </a:ln>
                        <a:solidFill>
                          <a:schemeClr val="tx1"/>
                        </a:solidFill>
                        <a:effectLst/>
                        <a:latin typeface="Century Gothic" pitchFamily="1" charset="0"/>
                      </a:endParaRPr>
                    </a:p>
                  </a:txBody>
                  <a:tcPr marL="68580" marR="68580" marT="0" marB="0" anchor="b"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Black" pitchFamily="1" charset="0"/>
                          <a:cs typeface="Times New Roman" pitchFamily="1" charset="0"/>
                        </a:rPr>
                        <a:t>Ground Crew Cost Report</a:t>
                      </a:r>
                    </a:p>
                  </a:txBody>
                  <a:tcPr marL="68580" marR="68580" marT="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8493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2400" b="0" i="0" u="none" strike="noStrike" cap="none" normalizeH="0" baseline="0" dirty="0" smtClean="0">
                        <a:ln>
                          <a:noFill/>
                        </a:ln>
                        <a:solidFill>
                          <a:schemeClr val="bg1"/>
                        </a:solidFill>
                        <a:effectLst/>
                        <a:latin typeface="Century Gothic" pitchFamily="1" charset="0"/>
                      </a:endParaRPr>
                    </a:p>
                  </a:txBody>
                  <a:tcPr marL="68580" marR="68580" marT="0" marB="0" anchor="b"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Month Ending 3/31</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84262">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Actual</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Budget</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Difference</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 Diff.</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939">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Wages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$2,107,302</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$2,204,634</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$(97,332)</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(4.4)%   </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2174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Benefits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12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749,585</a:t>
                      </a:r>
                    </a:p>
                  </a:txBody>
                  <a:tcPr marL="73152" marR="73152"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775,927</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73152" marR="73152" marT="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(26,342)</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73152" marR="73152" marT="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(3.4)%</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73152" marR="73152" marT="0" anchor="b" horzOverflow="overflow">
                    <a:lnL>
                      <a:noFill/>
                    </a:lnL>
                    <a:lnR>
                      <a:noFill/>
                    </a:lnR>
                    <a:lnT>
                      <a:noFill/>
                    </a:lnT>
                    <a:lnB>
                      <a:noFill/>
                    </a:lnB>
                    <a:lnTlToBr>
                      <a:noFill/>
                    </a:lnTlToBr>
                    <a:lnBlToTr>
                      <a:noFill/>
                    </a:lnBlToTr>
                    <a:noFill/>
                  </a:tcPr>
                </a:tc>
              </a:tr>
              <a:tr h="64155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Other Expenses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  279,880</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  306,475                 </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              $26,595</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       (8.7)%</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84262">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Total Expenses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$3,136,767</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$3,287,036</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$(150,269)</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(4.6)%</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549663">
                <a:tc>
                  <a:txBody>
                    <a:bodyPr/>
                    <a:lstStyle/>
                    <a:p>
                      <a:pPr marL="0" marR="0" lvl="0" indent="0" algn="l" defTabSz="914400" rtl="0" eaLnBrk="1" fontAlgn="base" latinLnBrk="0" hangingPunct="1">
                        <a:lnSpc>
                          <a:spcPct val="100000"/>
                        </a:lnSpc>
                        <a:spcBef>
                          <a:spcPct val="0"/>
                        </a:spcBef>
                        <a:spcAft>
                          <a:spcPts val="8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8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8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8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8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16431" name="Slide Number Placeholder 5"/>
          <p:cNvSpPr>
            <a:spLocks noGrp="1"/>
          </p:cNvSpPr>
          <p:nvPr>
            <p:ph type="sldNum" sz="quarter" idx="12"/>
          </p:nvPr>
        </p:nvSpPr>
        <p:spPr>
          <a:noFill/>
        </p:spPr>
        <p:txBody>
          <a:bodyPr/>
          <a:lstStyle/>
          <a:p>
            <a:fld id="{0447EA6C-B75B-43C2-ACD4-BC8B2C0D531A}" type="slidenum">
              <a:rPr lang="en-US" smtClean="0"/>
              <a:pPr/>
              <a:t>36</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28600" y="304800"/>
            <a:ext cx="8686800" cy="1066800"/>
          </a:xfrm>
        </p:spPr>
        <p:txBody>
          <a:bodyPr/>
          <a:lstStyle/>
          <a:p>
            <a:pPr eaLnBrk="1" hangingPunct="1">
              <a:defRPr/>
            </a:pPr>
            <a:r>
              <a:rPr lang="en-US" dirty="0" smtClean="0"/>
              <a:t>Is This Good Performance?</a:t>
            </a:r>
          </a:p>
        </p:txBody>
      </p:sp>
      <p:sp>
        <p:nvSpPr>
          <p:cNvPr id="40962" name="Slide Number Placeholder 5"/>
          <p:cNvSpPr>
            <a:spLocks noGrp="1"/>
          </p:cNvSpPr>
          <p:nvPr>
            <p:ph type="sldNum" sz="quarter" idx="12"/>
          </p:nvPr>
        </p:nvSpPr>
        <p:spPr>
          <a:noFill/>
        </p:spPr>
        <p:txBody>
          <a:bodyPr/>
          <a:lstStyle/>
          <a:p>
            <a:fld id="{9F0A4ECB-71DF-4C6C-B61B-7C9D4CD135AD}" type="slidenum">
              <a:rPr lang="en-US" smtClean="0"/>
              <a:pPr/>
              <a:t>37</a:t>
            </a:fld>
            <a:endParaRPr lang="en-US" dirty="0" smtClean="0"/>
          </a:p>
        </p:txBody>
      </p:sp>
      <p:graphicFrame>
        <p:nvGraphicFramePr>
          <p:cNvPr id="39997" name="Group 61"/>
          <p:cNvGraphicFramePr>
            <a:graphicFrameLocks noGrp="1"/>
          </p:cNvGraphicFramePr>
          <p:nvPr/>
        </p:nvGraphicFramePr>
        <p:xfrm>
          <a:off x="228600" y="1676400"/>
          <a:ext cx="8534400" cy="3972560"/>
        </p:xfrm>
        <a:graphic>
          <a:graphicData uri="http://schemas.openxmlformats.org/drawingml/2006/table">
            <a:tbl>
              <a:tblPr/>
              <a:tblGrid>
                <a:gridCol w="2170113"/>
                <a:gridCol w="1612900"/>
                <a:gridCol w="1882775"/>
                <a:gridCol w="1703387"/>
                <a:gridCol w="1165225"/>
              </a:tblGrid>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Arial Black" pitchFamily="1" charset="0"/>
                          <a:ea typeface="Times New Roman" pitchFamily="1" charset="0"/>
                          <a:cs typeface="Times New Roman" pitchFamily="1" charset="0"/>
                        </a:rPr>
                        <a:t/>
                      </a:r>
                      <a:br>
                        <a:rPr kumimoji="0" lang="en-US" sz="2000" b="0" i="0" u="none" strike="noStrike" cap="none" normalizeH="0" baseline="0" dirty="0" smtClean="0">
                          <a:ln>
                            <a:noFill/>
                          </a:ln>
                          <a:solidFill>
                            <a:srgbClr val="808080"/>
                          </a:solidFill>
                          <a:effectLst/>
                          <a:latin typeface="Arial Black" pitchFamily="1" charset="0"/>
                          <a:ea typeface="Times New Roman" pitchFamily="1" charset="0"/>
                          <a:cs typeface="Times New Roman" pitchFamily="1" charset="0"/>
                        </a:rPr>
                      </a:br>
                      <a:endParaRPr kumimoji="0" lang="en-US" sz="2400" b="0" i="0" u="none" strike="noStrike" cap="none" normalizeH="0" baseline="0" dirty="0" smtClean="0">
                        <a:ln>
                          <a:noFill/>
                        </a:ln>
                        <a:solidFill>
                          <a:schemeClr val="tx1"/>
                        </a:solidFill>
                        <a:effectLst/>
                        <a:latin typeface="Arial Black" pitchFamily="1"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Times New Roman" pitchFamily="1" charset="0"/>
                        </a:rPr>
                        <a:t>Budget to Actual with Metrics</a:t>
                      </a: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Times New Roman" pitchFamily="1" charset="0"/>
                        </a:rPr>
                        <a:t>Month Ending 8/31</a:t>
                      </a: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Actual</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Budget</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Difference</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 Diff.</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Wages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$117,302</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$104,634</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$12,668</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12.1%</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0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Benefits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40,927</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39,585</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1,342</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3.4%</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Other Expenses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39,880</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36,475</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3,405</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9.3%</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Times New Roman" pitchFamily="1" charset="0"/>
                          <a:cs typeface="Times New Roman" pitchFamily="1" charset="0"/>
                        </a:rPr>
                        <a:t>Total Expenses</a:t>
                      </a: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$198,109</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$180,694</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$17,415</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cs typeface="Times New Roman" pitchFamily="1" charset="0"/>
                        </a:rPr>
                        <a:t>9.6%</a:t>
                      </a: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0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r>
              <a:tr h="330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Times New Roman" pitchFamily="1" charset="0"/>
                        </a:rPr>
                        <a:t>Output Units</a:t>
                      </a: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16,980</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15,267</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1,713</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11.2%</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$11.67/unit</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$11.84/unit</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$(0.17)/unit</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ea typeface="Times New Roman" pitchFamily="1" charset="0"/>
                          <a:cs typeface="Times New Roman" pitchFamily="1" charset="0"/>
                        </a:rPr>
                        <a:t>(0.1)%</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2000" b="0" i="0" u="none" strike="noStrike" cap="none" normalizeH="0" baseline="0" dirty="0" smtClean="0">
                        <a:ln>
                          <a:noFill/>
                        </a:ln>
                        <a:solidFill>
                          <a:schemeClr val="tx1"/>
                        </a:solidFill>
                        <a:effectLst/>
                        <a:latin typeface="Palatino Linotype" pitchFamily="18" charset="0"/>
                        <a:cs typeface="Times New Roman" pitchFamily="1" charset="0"/>
                      </a:endParaRPr>
                    </a:p>
                  </a:txBody>
                  <a:tcPr marL="68580" marR="68580" marT="0" marB="0"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28600"/>
            <a:ext cx="8382000" cy="990600"/>
          </a:xfrm>
        </p:spPr>
        <p:txBody>
          <a:bodyPr/>
          <a:lstStyle/>
          <a:p>
            <a:r>
              <a:rPr lang="en-US" dirty="0" smtClean="0"/>
              <a:t>Risks</a:t>
            </a:r>
            <a:endParaRPr lang="en-US" dirty="0"/>
          </a:p>
        </p:txBody>
      </p:sp>
      <p:sp>
        <p:nvSpPr>
          <p:cNvPr id="33796" name="Slide Number Placeholder 5"/>
          <p:cNvSpPr>
            <a:spLocks noGrp="1"/>
          </p:cNvSpPr>
          <p:nvPr>
            <p:ph type="sldNum" sz="quarter" idx="12"/>
          </p:nvPr>
        </p:nvSpPr>
        <p:spPr>
          <a:noFill/>
        </p:spPr>
        <p:txBody>
          <a:bodyPr/>
          <a:lstStyle/>
          <a:p>
            <a:fld id="{A444DD96-EB4C-4545-A227-E9C174995017}" type="slidenum">
              <a:rPr lang="en-US" smtClean="0"/>
              <a:pPr/>
              <a:t>38</a:t>
            </a:fld>
            <a:endParaRPr lang="en-US" dirty="0" smtClean="0"/>
          </a:p>
        </p:txBody>
      </p:sp>
      <p:pic>
        <p:nvPicPr>
          <p:cNvPr id="12" name="Picture 11" descr="black swan.jpg"/>
          <p:cNvPicPr>
            <a:picLocks noChangeAspect="1"/>
          </p:cNvPicPr>
          <p:nvPr/>
        </p:nvPicPr>
        <p:blipFill>
          <a:blip r:embed="rId3" cstate="print"/>
          <a:stretch>
            <a:fillRect/>
          </a:stretch>
        </p:blipFill>
        <p:spPr>
          <a:xfrm>
            <a:off x="1752600" y="1600200"/>
            <a:ext cx="5715000" cy="4286250"/>
          </a:xfrm>
          <a:prstGeom prst="rect">
            <a:avLst/>
          </a:prstGeom>
        </p:spPr>
      </p:pic>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28600"/>
            <a:ext cx="8382000" cy="990600"/>
          </a:xfrm>
        </p:spPr>
        <p:txBody>
          <a:bodyPr/>
          <a:lstStyle/>
          <a:p>
            <a:r>
              <a:rPr lang="en-US" dirty="0" smtClean="0"/>
              <a:t>The Black Swan</a:t>
            </a:r>
            <a:endParaRPr lang="en-US" dirty="0"/>
          </a:p>
        </p:txBody>
      </p:sp>
      <p:sp>
        <p:nvSpPr>
          <p:cNvPr id="33796" name="Slide Number Placeholder 5"/>
          <p:cNvSpPr>
            <a:spLocks noGrp="1"/>
          </p:cNvSpPr>
          <p:nvPr>
            <p:ph type="sldNum" sz="quarter" idx="12"/>
          </p:nvPr>
        </p:nvSpPr>
        <p:spPr>
          <a:noFill/>
        </p:spPr>
        <p:txBody>
          <a:bodyPr/>
          <a:lstStyle/>
          <a:p>
            <a:fld id="{A444DD96-EB4C-4545-A227-E9C174995017}" type="slidenum">
              <a:rPr lang="en-US" smtClean="0"/>
              <a:pPr/>
              <a:t>39</a:t>
            </a:fld>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1295400" y="1676400"/>
            <a:ext cx="2857500" cy="3810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105400" y="1752600"/>
            <a:ext cx="2667000" cy="2751349"/>
          </a:xfrm>
          <a:prstGeom prst="rect">
            <a:avLst/>
          </a:prstGeom>
          <a:noFill/>
          <a:ln w="9525">
            <a:noFill/>
            <a:miter lim="800000"/>
            <a:headEnd/>
            <a:tailEnd/>
          </a:ln>
        </p:spPr>
      </p:pic>
      <p:sp>
        <p:nvSpPr>
          <p:cNvPr id="12" name="TextBox 11"/>
          <p:cNvSpPr txBox="1"/>
          <p:nvPr/>
        </p:nvSpPr>
        <p:spPr>
          <a:xfrm>
            <a:off x="4495800" y="4724400"/>
            <a:ext cx="4267200" cy="523220"/>
          </a:xfrm>
          <a:prstGeom prst="rect">
            <a:avLst/>
          </a:prstGeom>
          <a:noFill/>
        </p:spPr>
        <p:txBody>
          <a:bodyPr wrap="square" rtlCol="0">
            <a:spAutoFit/>
          </a:bodyPr>
          <a:lstStyle/>
          <a:p>
            <a:r>
              <a:rPr lang="en-US" sz="2800" dirty="0" smtClean="0">
                <a:solidFill>
                  <a:schemeClr val="tx1"/>
                </a:solidFill>
              </a:rPr>
              <a:t>Nassim Nicholas Taleb</a:t>
            </a:r>
            <a:endParaRPr lang="en-US" sz="2800" dirty="0">
              <a:solidFill>
                <a:schemeClr val="tx1"/>
              </a:solidFill>
            </a:endParaRPr>
          </a:p>
        </p:txBody>
      </p:sp>
      <p:sp>
        <p:nvSpPr>
          <p:cNvPr id="10" name="Footer Placeholder 9"/>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81000" y="457200"/>
            <a:ext cx="8305800" cy="990600"/>
          </a:xfrm>
        </p:spPr>
        <p:txBody>
          <a:bodyPr>
            <a:normAutofit/>
          </a:bodyPr>
          <a:lstStyle/>
          <a:p>
            <a:pPr eaLnBrk="1" hangingPunct="1">
              <a:defRPr/>
            </a:pPr>
            <a:r>
              <a:rPr lang="en-US" sz="4800" dirty="0" smtClean="0"/>
              <a:t>Session Objectives</a:t>
            </a:r>
          </a:p>
        </p:txBody>
      </p:sp>
      <p:sp>
        <p:nvSpPr>
          <p:cNvPr id="6149" name="Rectangle 3"/>
          <p:cNvSpPr>
            <a:spLocks noGrp="1" noChangeArrowheads="1"/>
          </p:cNvSpPr>
          <p:nvPr>
            <p:ph idx="1"/>
          </p:nvPr>
        </p:nvSpPr>
        <p:spPr>
          <a:xfrm>
            <a:off x="381000" y="1371600"/>
            <a:ext cx="8534400" cy="4953000"/>
          </a:xfrm>
        </p:spPr>
        <p:txBody>
          <a:bodyPr>
            <a:normAutofit/>
          </a:bodyPr>
          <a:lstStyle/>
          <a:p>
            <a:pPr>
              <a:buNone/>
            </a:pPr>
            <a:r>
              <a:rPr lang="en-US" sz="3600" dirty="0" smtClean="0"/>
              <a:t>To understand:</a:t>
            </a:r>
          </a:p>
          <a:p>
            <a:pPr marL="457200" indent="-457200">
              <a:spcAft>
                <a:spcPts val="1200"/>
              </a:spcAft>
            </a:pPr>
            <a:r>
              <a:rPr lang="en-US" sz="3600" dirty="0" smtClean="0"/>
              <a:t>How benchmarking and metrics have changed the budget process.</a:t>
            </a:r>
          </a:p>
          <a:p>
            <a:pPr marL="457200" indent="-457200">
              <a:spcAft>
                <a:spcPts val="1200"/>
              </a:spcAft>
            </a:pPr>
            <a:r>
              <a:rPr lang="en-US" sz="3600" dirty="0" smtClean="0"/>
              <a:t>How the many uses of budgets and projections can cause distortions. </a:t>
            </a:r>
          </a:p>
          <a:p>
            <a:pPr marL="457200" indent="-457200">
              <a:spcAft>
                <a:spcPts val="1200"/>
              </a:spcAft>
            </a:pPr>
            <a:r>
              <a:rPr lang="en-US" sz="3600" dirty="0" smtClean="0"/>
              <a:t>That however you choose to create your budgets and projections, one thing is certain, you will be wrong.</a:t>
            </a:r>
          </a:p>
        </p:txBody>
      </p:sp>
      <p:sp>
        <p:nvSpPr>
          <p:cNvPr id="6147" name="Slide Number Placeholder 4"/>
          <p:cNvSpPr>
            <a:spLocks noGrp="1"/>
          </p:cNvSpPr>
          <p:nvPr>
            <p:ph type="sldNum" sz="quarter" idx="12"/>
          </p:nvPr>
        </p:nvSpPr>
        <p:spPr>
          <a:noFill/>
        </p:spPr>
        <p:txBody>
          <a:bodyPr/>
          <a:lstStyle/>
          <a:p>
            <a:fld id="{3241DBA9-93E4-42EA-B986-72330E54CD23}" type="slidenum">
              <a:rPr lang="en-US" smtClean="0">
                <a:latin typeface="Century Gothic" pitchFamily="1" charset="0"/>
              </a:rPr>
              <a:pPr/>
              <a:t>4</a:t>
            </a:fld>
            <a:endParaRPr lang="en-US" dirty="0" smtClean="0">
              <a:latin typeface="Century Gothic" pitchFamily="1" charset="0"/>
            </a:endParaRPr>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a:t>What Is A Black Swan?</a:t>
            </a:r>
          </a:p>
        </p:txBody>
      </p:sp>
      <p:sp>
        <p:nvSpPr>
          <p:cNvPr id="219139" name="Rectangle 3"/>
          <p:cNvSpPr>
            <a:spLocks noGrp="1" noChangeArrowheads="1"/>
          </p:cNvSpPr>
          <p:nvPr>
            <p:ph idx="1"/>
          </p:nvPr>
        </p:nvSpPr>
        <p:spPr>
          <a:xfrm>
            <a:off x="457200" y="1524000"/>
            <a:ext cx="8469086" cy="4343400"/>
          </a:xfrm>
        </p:spPr>
        <p:txBody>
          <a:bodyPr/>
          <a:lstStyle/>
          <a:p>
            <a:pPr>
              <a:spcAft>
                <a:spcPts val="600"/>
              </a:spcAft>
              <a:buNone/>
            </a:pPr>
            <a:r>
              <a:rPr lang="en-US" sz="4000" dirty="0"/>
              <a:t>A black swan is:</a:t>
            </a:r>
          </a:p>
          <a:p>
            <a:pPr marL="457200" lvl="1" indent="-457200">
              <a:spcBef>
                <a:spcPts val="0"/>
              </a:spcBef>
              <a:spcAft>
                <a:spcPts val="1200"/>
              </a:spcAft>
              <a:buClr>
                <a:schemeClr val="accent1"/>
              </a:buClr>
              <a:buSzPct val="70000"/>
              <a:buFont typeface="Wingdings 2"/>
              <a:buChar char=""/>
            </a:pPr>
            <a:r>
              <a:rPr lang="en-US" sz="4000" dirty="0" smtClean="0"/>
              <a:t>An event unlike any before</a:t>
            </a:r>
          </a:p>
          <a:p>
            <a:pPr marL="457200" lvl="1" indent="-457200">
              <a:spcBef>
                <a:spcPts val="0"/>
              </a:spcBef>
              <a:spcAft>
                <a:spcPts val="1200"/>
              </a:spcAft>
              <a:buClr>
                <a:schemeClr val="accent1"/>
              </a:buClr>
              <a:buSzPct val="70000"/>
              <a:buFont typeface="Wingdings 2"/>
              <a:buChar char=""/>
            </a:pPr>
            <a:r>
              <a:rPr lang="en-US" sz="4000" dirty="0" smtClean="0"/>
              <a:t>With extraordinarily high-impact</a:t>
            </a:r>
          </a:p>
          <a:p>
            <a:pPr marL="457200" lvl="1" indent="-457200">
              <a:spcBef>
                <a:spcPts val="0"/>
              </a:spcBef>
              <a:spcAft>
                <a:spcPts val="1200"/>
              </a:spcAft>
              <a:buClr>
                <a:schemeClr val="accent1"/>
              </a:buClr>
              <a:buSzPct val="70000"/>
              <a:buFont typeface="Wingdings 2"/>
              <a:buChar char=""/>
            </a:pPr>
            <a:r>
              <a:rPr lang="en-US" sz="4000" dirty="0" smtClean="0"/>
              <a:t>After the fact explanation</a:t>
            </a:r>
          </a:p>
        </p:txBody>
      </p:sp>
      <p:sp>
        <p:nvSpPr>
          <p:cNvPr id="6"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40</a:t>
            </a:fld>
            <a:endParaRPr lang="en-US" dirty="0" smtClean="0"/>
          </a:p>
        </p:txBody>
      </p:sp>
      <p:sp>
        <p:nvSpPr>
          <p:cNvPr id="8" name="Footer Placeholder 7"/>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smtClean="0"/>
              <a:t>Examples of </a:t>
            </a:r>
            <a:r>
              <a:rPr lang="en-US" dirty="0"/>
              <a:t>Black </a:t>
            </a:r>
            <a:r>
              <a:rPr lang="en-US" dirty="0" smtClean="0"/>
              <a:t>Swans</a:t>
            </a:r>
            <a:endParaRPr lang="en-US" dirty="0"/>
          </a:p>
        </p:txBody>
      </p:sp>
      <p:sp>
        <p:nvSpPr>
          <p:cNvPr id="219139" name="Rectangle 3"/>
          <p:cNvSpPr>
            <a:spLocks noGrp="1" noChangeArrowheads="1"/>
          </p:cNvSpPr>
          <p:nvPr>
            <p:ph idx="1"/>
          </p:nvPr>
        </p:nvSpPr>
        <p:spPr>
          <a:xfrm>
            <a:off x="457200" y="1447800"/>
            <a:ext cx="8469086" cy="4800600"/>
          </a:xfrm>
        </p:spPr>
        <p:txBody>
          <a:bodyPr>
            <a:normAutofit fontScale="92500" lnSpcReduction="10000"/>
          </a:bodyPr>
          <a:lstStyle/>
          <a:p>
            <a:pPr>
              <a:spcAft>
                <a:spcPts val="1200"/>
              </a:spcAft>
              <a:buNone/>
            </a:pPr>
            <a:r>
              <a:rPr lang="en-US" sz="4300" dirty="0" smtClean="0"/>
              <a:t>Examples include:</a:t>
            </a:r>
          </a:p>
          <a:p>
            <a:pPr marL="457200" lvl="1" indent="-457200">
              <a:spcBef>
                <a:spcPts val="0"/>
              </a:spcBef>
              <a:spcAft>
                <a:spcPts val="1200"/>
              </a:spcAft>
              <a:buClr>
                <a:schemeClr val="accent1"/>
              </a:buClr>
              <a:buSzPct val="70000"/>
              <a:buFont typeface="Wingdings 2"/>
              <a:buChar char=""/>
            </a:pPr>
            <a:r>
              <a:rPr lang="en-US" sz="3900" dirty="0" smtClean="0"/>
              <a:t>Penicillin</a:t>
            </a:r>
          </a:p>
          <a:p>
            <a:pPr marL="457200" lvl="1" indent="-457200">
              <a:spcBef>
                <a:spcPts val="0"/>
              </a:spcBef>
              <a:spcAft>
                <a:spcPts val="1200"/>
              </a:spcAft>
              <a:buClr>
                <a:schemeClr val="accent1"/>
              </a:buClr>
              <a:buSzPct val="70000"/>
              <a:buFont typeface="Wingdings 2"/>
              <a:buChar char=""/>
            </a:pPr>
            <a:r>
              <a:rPr lang="en-US" sz="3900" dirty="0" smtClean="0"/>
              <a:t>The Railroad</a:t>
            </a:r>
          </a:p>
          <a:p>
            <a:pPr marL="457200" lvl="1" indent="-457200">
              <a:spcBef>
                <a:spcPts val="0"/>
              </a:spcBef>
              <a:spcAft>
                <a:spcPts val="1200"/>
              </a:spcAft>
              <a:buClr>
                <a:schemeClr val="accent1"/>
              </a:buClr>
              <a:buSzPct val="70000"/>
              <a:buFont typeface="Wingdings 2"/>
              <a:buChar char=""/>
            </a:pPr>
            <a:r>
              <a:rPr lang="en-US" sz="3900" dirty="0" smtClean="0"/>
              <a:t>Christianity</a:t>
            </a:r>
          </a:p>
          <a:p>
            <a:pPr marL="457200" lvl="1" indent="-457200">
              <a:spcBef>
                <a:spcPts val="0"/>
              </a:spcBef>
              <a:spcAft>
                <a:spcPts val="1200"/>
              </a:spcAft>
              <a:buClr>
                <a:schemeClr val="accent1"/>
              </a:buClr>
              <a:buSzPct val="70000"/>
              <a:buFont typeface="Wingdings 2"/>
              <a:buChar char=""/>
            </a:pPr>
            <a:r>
              <a:rPr lang="en-US" sz="3900" dirty="0" smtClean="0"/>
              <a:t>World War I</a:t>
            </a:r>
          </a:p>
          <a:p>
            <a:pPr marL="457200" lvl="1" indent="-457200">
              <a:spcBef>
                <a:spcPts val="0"/>
              </a:spcBef>
              <a:spcAft>
                <a:spcPts val="1200"/>
              </a:spcAft>
              <a:buClr>
                <a:schemeClr val="accent1"/>
              </a:buClr>
              <a:buSzPct val="70000"/>
              <a:buFont typeface="Wingdings 2"/>
              <a:buChar char=""/>
            </a:pPr>
            <a:r>
              <a:rPr lang="en-US" sz="3900" dirty="0" smtClean="0"/>
              <a:t>9/11</a:t>
            </a:r>
          </a:p>
          <a:p>
            <a:pPr marL="457200" lvl="1" indent="-457200">
              <a:spcBef>
                <a:spcPts val="0"/>
              </a:spcBef>
              <a:spcAft>
                <a:spcPts val="1200"/>
              </a:spcAft>
              <a:buClr>
                <a:schemeClr val="accent1"/>
              </a:buClr>
              <a:buSzPct val="70000"/>
              <a:buFont typeface="Wingdings 2"/>
              <a:buChar char=""/>
            </a:pPr>
            <a:r>
              <a:rPr lang="en-US" sz="3900" dirty="0" smtClean="0"/>
              <a:t>The Plague</a:t>
            </a:r>
          </a:p>
          <a:p>
            <a:pPr lvl="1"/>
            <a:endParaRPr lang="en-US" dirty="0" smtClean="0"/>
          </a:p>
          <a:p>
            <a:pPr lvl="1"/>
            <a:endParaRPr lang="en-US" dirty="0"/>
          </a:p>
          <a:p>
            <a:pPr>
              <a:buNone/>
            </a:pPr>
            <a:endParaRPr lang="en-US" dirty="0"/>
          </a:p>
        </p:txBody>
      </p:sp>
      <p:sp>
        <p:nvSpPr>
          <p:cNvPr id="5"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41</a:t>
            </a:fld>
            <a:endParaRPr lang="en-US" dirty="0" smtClean="0"/>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609600"/>
            <a:ext cx="4038600" cy="914400"/>
          </a:xfrm>
        </p:spPr>
        <p:txBody>
          <a:bodyPr/>
          <a:lstStyle/>
          <a:p>
            <a:r>
              <a:rPr lang="en-US" dirty="0" smtClean="0"/>
              <a:t>Mediocristan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1447800"/>
            <a:ext cx="3228974" cy="3490782"/>
          </a:xfrm>
          <a:prstGeom prst="rect">
            <a:avLst/>
          </a:prstGeom>
          <a:noFill/>
          <a:ln w="9525">
            <a:noFill/>
            <a:miter lim="800000"/>
            <a:headEnd/>
            <a:tailEnd/>
          </a:ln>
        </p:spPr>
      </p:pic>
      <p:sp>
        <p:nvSpPr>
          <p:cNvPr id="6" name="TextBox 5"/>
          <p:cNvSpPr txBox="1"/>
          <p:nvPr/>
        </p:nvSpPr>
        <p:spPr>
          <a:xfrm>
            <a:off x="4953000" y="685800"/>
            <a:ext cx="3711273" cy="830997"/>
          </a:xfrm>
          <a:prstGeom prst="rect">
            <a:avLst/>
          </a:prstGeom>
          <a:noFill/>
        </p:spPr>
        <p:txBody>
          <a:bodyPr wrap="none" rtlCol="0">
            <a:spAutoFit/>
          </a:bodyPr>
          <a:lstStyle/>
          <a:p>
            <a:pPr algn="ctr" eaLnBrk="0" hangingPunct="0"/>
            <a:r>
              <a:rPr lang="en-US" sz="4800" b="1" dirty="0" smtClean="0">
                <a:solidFill>
                  <a:srgbClr val="CC0000"/>
                </a:solidFill>
                <a:effectLst>
                  <a:outerShdw blurRad="38100" dist="38100" dir="2700000" algn="tl">
                    <a:srgbClr val="C0C0C0"/>
                  </a:outerShdw>
                </a:effectLst>
                <a:latin typeface="Century Gothic" pitchFamily="34" charset="0"/>
                <a:ea typeface="+mj-ea"/>
                <a:cs typeface="+mj-cs"/>
              </a:rPr>
              <a:t>Extremistan</a:t>
            </a:r>
          </a:p>
        </p:txBody>
      </p:sp>
      <p:pic>
        <p:nvPicPr>
          <p:cNvPr id="4099" name="Picture 3"/>
          <p:cNvPicPr>
            <a:picLocks noChangeAspect="1" noChangeArrowheads="1"/>
          </p:cNvPicPr>
          <p:nvPr/>
        </p:nvPicPr>
        <p:blipFill>
          <a:blip r:embed="rId4" cstate="print"/>
          <a:srcRect/>
          <a:stretch>
            <a:fillRect/>
          </a:stretch>
        </p:blipFill>
        <p:spPr bwMode="auto">
          <a:xfrm>
            <a:off x="5181600" y="2971800"/>
            <a:ext cx="3124200" cy="3124200"/>
          </a:xfrm>
          <a:prstGeom prst="rect">
            <a:avLst/>
          </a:prstGeom>
          <a:noFill/>
          <a:ln w="9525">
            <a:noFill/>
            <a:miter lim="800000"/>
            <a:headEnd/>
            <a:tailEnd/>
          </a:ln>
        </p:spPr>
      </p:pic>
      <p:sp>
        <p:nvSpPr>
          <p:cNvPr id="8" name="TextBox 7"/>
          <p:cNvSpPr txBox="1"/>
          <p:nvPr/>
        </p:nvSpPr>
        <p:spPr>
          <a:xfrm>
            <a:off x="3962400" y="1676400"/>
            <a:ext cx="4897495" cy="1077218"/>
          </a:xfrm>
          <a:prstGeom prst="rect">
            <a:avLst/>
          </a:prstGeom>
          <a:noFill/>
        </p:spPr>
        <p:txBody>
          <a:bodyPr wrap="none" rtlCol="0">
            <a:spAutoFit/>
          </a:bodyPr>
          <a:lstStyle/>
          <a:p>
            <a:r>
              <a:rPr lang="en-US" sz="3200" dirty="0" smtClean="0">
                <a:solidFill>
                  <a:schemeClr val="tx1"/>
                </a:solidFill>
                <a:latin typeface="Palatino Linotype" pitchFamily="18" charset="0"/>
                <a:cs typeface="+mn-cs"/>
              </a:rPr>
              <a:t>The total can be impacted</a:t>
            </a:r>
            <a:br>
              <a:rPr lang="en-US" sz="3200" dirty="0" smtClean="0">
                <a:solidFill>
                  <a:schemeClr val="tx1"/>
                </a:solidFill>
                <a:latin typeface="Palatino Linotype" pitchFamily="18" charset="0"/>
                <a:cs typeface="+mn-cs"/>
              </a:rPr>
            </a:br>
            <a:r>
              <a:rPr lang="en-US" sz="3200" dirty="0" smtClean="0">
                <a:solidFill>
                  <a:schemeClr val="tx1"/>
                </a:solidFill>
                <a:latin typeface="Palatino Linotype" pitchFamily="18" charset="0"/>
                <a:cs typeface="+mn-cs"/>
              </a:rPr>
              <a:t> by a single instance</a:t>
            </a:r>
          </a:p>
        </p:txBody>
      </p:sp>
      <p:sp>
        <p:nvSpPr>
          <p:cNvPr id="9" name="Rectangle 8"/>
          <p:cNvSpPr/>
          <p:nvPr/>
        </p:nvSpPr>
        <p:spPr>
          <a:xfrm>
            <a:off x="457200" y="4953000"/>
            <a:ext cx="4572000" cy="1077218"/>
          </a:xfrm>
          <a:prstGeom prst="rect">
            <a:avLst/>
          </a:prstGeom>
        </p:spPr>
        <p:txBody>
          <a:bodyPr wrap="square">
            <a:spAutoFit/>
          </a:bodyPr>
          <a:lstStyle/>
          <a:p>
            <a:r>
              <a:rPr lang="en-US" sz="3200" dirty="0" smtClean="0">
                <a:solidFill>
                  <a:schemeClr val="tx1"/>
                </a:solidFill>
                <a:latin typeface="Palatino Linotype" pitchFamily="18" charset="0"/>
                <a:cs typeface="+mn-cs"/>
              </a:rPr>
              <a:t>No single observation can impact the total</a:t>
            </a:r>
          </a:p>
        </p:txBody>
      </p:sp>
      <p:sp>
        <p:nvSpPr>
          <p:cNvPr id="11"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42</a:t>
            </a:fld>
            <a:endParaRPr lang="en-US" dirty="0" smtClean="0"/>
          </a:p>
        </p:txBody>
      </p:sp>
      <p:sp>
        <p:nvSpPr>
          <p:cNvPr id="13" name="Footer Placeholder 12"/>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609600"/>
            <a:ext cx="4038600" cy="914400"/>
          </a:xfrm>
        </p:spPr>
        <p:txBody>
          <a:bodyPr/>
          <a:lstStyle/>
          <a:p>
            <a:r>
              <a:rPr lang="en-US" dirty="0" smtClean="0"/>
              <a:t>Mediocristan</a:t>
            </a:r>
            <a:endParaRPr lang="en-US" dirty="0"/>
          </a:p>
        </p:txBody>
      </p:sp>
      <p:sp>
        <p:nvSpPr>
          <p:cNvPr id="6" name="TextBox 5"/>
          <p:cNvSpPr txBox="1"/>
          <p:nvPr/>
        </p:nvSpPr>
        <p:spPr>
          <a:xfrm>
            <a:off x="4953000" y="685800"/>
            <a:ext cx="3711273" cy="830997"/>
          </a:xfrm>
          <a:prstGeom prst="rect">
            <a:avLst/>
          </a:prstGeom>
          <a:noFill/>
        </p:spPr>
        <p:txBody>
          <a:bodyPr wrap="none" rtlCol="0">
            <a:spAutoFit/>
          </a:bodyPr>
          <a:lstStyle/>
          <a:p>
            <a:pPr algn="ctr" eaLnBrk="0" hangingPunct="0"/>
            <a:r>
              <a:rPr lang="en-US" sz="4800" b="1" dirty="0" smtClean="0">
                <a:solidFill>
                  <a:srgbClr val="CC0000"/>
                </a:solidFill>
                <a:effectLst>
                  <a:outerShdw blurRad="38100" dist="38100" dir="2700000" algn="tl">
                    <a:srgbClr val="C0C0C0"/>
                  </a:outerShdw>
                </a:effectLst>
                <a:latin typeface="Century Gothic" pitchFamily="34" charset="0"/>
                <a:ea typeface="+mj-ea"/>
                <a:cs typeface="+mj-cs"/>
              </a:rPr>
              <a:t>Extremistan</a:t>
            </a:r>
          </a:p>
        </p:txBody>
      </p:sp>
      <p:sp>
        <p:nvSpPr>
          <p:cNvPr id="8" name="TextBox 7"/>
          <p:cNvSpPr txBox="1"/>
          <p:nvPr/>
        </p:nvSpPr>
        <p:spPr>
          <a:xfrm>
            <a:off x="5638800" y="1676400"/>
            <a:ext cx="2507418" cy="584775"/>
          </a:xfrm>
          <a:prstGeom prst="rect">
            <a:avLst/>
          </a:prstGeom>
          <a:noFill/>
        </p:spPr>
        <p:txBody>
          <a:bodyPr wrap="none" rtlCol="0">
            <a:spAutoFit/>
          </a:bodyPr>
          <a:lstStyle/>
          <a:p>
            <a:r>
              <a:rPr lang="en-US" sz="3200" dirty="0" smtClean="0">
                <a:solidFill>
                  <a:schemeClr val="tx1"/>
                </a:solidFill>
                <a:latin typeface="Palatino Linotype" pitchFamily="18" charset="0"/>
                <a:cs typeface="+mn-cs"/>
              </a:rPr>
              <a:t>Contingency</a:t>
            </a:r>
          </a:p>
        </p:txBody>
      </p:sp>
      <p:sp>
        <p:nvSpPr>
          <p:cNvPr id="9" name="Rectangle 8"/>
          <p:cNvSpPr/>
          <p:nvPr/>
        </p:nvSpPr>
        <p:spPr>
          <a:xfrm>
            <a:off x="381000" y="5334000"/>
            <a:ext cx="4572000" cy="584775"/>
          </a:xfrm>
          <a:prstGeom prst="rect">
            <a:avLst/>
          </a:prstGeom>
        </p:spPr>
        <p:txBody>
          <a:bodyPr wrap="square">
            <a:spAutoFit/>
          </a:bodyPr>
          <a:lstStyle/>
          <a:p>
            <a:r>
              <a:rPr lang="en-US" sz="3200" dirty="0" smtClean="0">
                <a:solidFill>
                  <a:schemeClr val="tx1"/>
                </a:solidFill>
                <a:latin typeface="Palatino Linotype" pitchFamily="18" charset="0"/>
                <a:cs typeface="+mn-cs"/>
              </a:rPr>
              <a:t>Hourly Billing</a:t>
            </a:r>
          </a:p>
        </p:txBody>
      </p:sp>
      <p:pic>
        <p:nvPicPr>
          <p:cNvPr id="1027" name="Picture 3" descr="C:\Users\John Levy\AppData\Local\Microsoft\Windows\Temporary Internet Files\Content.IE5\9OBET8LR\MCj02876260000[1].wmf"/>
          <p:cNvPicPr>
            <a:picLocks noChangeAspect="1" noChangeArrowheads="1"/>
          </p:cNvPicPr>
          <p:nvPr/>
        </p:nvPicPr>
        <p:blipFill>
          <a:blip r:embed="rId3" cstate="print"/>
          <a:srcRect/>
          <a:stretch>
            <a:fillRect/>
          </a:stretch>
        </p:blipFill>
        <p:spPr bwMode="auto">
          <a:xfrm>
            <a:off x="4658559" y="2666999"/>
            <a:ext cx="4180641" cy="3301477"/>
          </a:xfrm>
          <a:prstGeom prst="rect">
            <a:avLst/>
          </a:prstGeom>
          <a:noFill/>
        </p:spPr>
      </p:pic>
      <p:pic>
        <p:nvPicPr>
          <p:cNvPr id="1029" name="Picture 5" descr="C:\Users\John Levy\AppData\Local\Microsoft\Windows\Temporary Internet Files\Content.IE5\9OBET8LR\MCj03657480000[1].wmf"/>
          <p:cNvPicPr>
            <a:picLocks noChangeAspect="1" noChangeArrowheads="1"/>
          </p:cNvPicPr>
          <p:nvPr/>
        </p:nvPicPr>
        <p:blipFill>
          <a:blip r:embed="rId4" cstate="print"/>
          <a:srcRect/>
          <a:stretch>
            <a:fillRect/>
          </a:stretch>
        </p:blipFill>
        <p:spPr bwMode="auto">
          <a:xfrm>
            <a:off x="431403" y="1516860"/>
            <a:ext cx="3835797" cy="3339172"/>
          </a:xfrm>
          <a:prstGeom prst="rect">
            <a:avLst/>
          </a:prstGeom>
          <a:noFill/>
        </p:spPr>
      </p:pic>
      <p:sp>
        <p:nvSpPr>
          <p:cNvPr id="15"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43</a:t>
            </a:fld>
            <a:endParaRPr lang="en-US" dirty="0" smtClean="0"/>
          </a:p>
        </p:txBody>
      </p:sp>
      <p:sp>
        <p:nvSpPr>
          <p:cNvPr id="12" name="Footer Placeholder 11"/>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152400"/>
            <a:ext cx="8229600" cy="1219200"/>
          </a:xfrm>
        </p:spPr>
        <p:txBody>
          <a:bodyPr/>
          <a:lstStyle/>
          <a:p>
            <a:r>
              <a:rPr lang="en-US" dirty="0" smtClean="0"/>
              <a:t>Confirmation Error</a:t>
            </a:r>
            <a:endParaRPr lang="en-US" dirty="0"/>
          </a:p>
        </p:txBody>
      </p:sp>
      <p:sp>
        <p:nvSpPr>
          <p:cNvPr id="8" name="Rectangle 7"/>
          <p:cNvSpPr/>
          <p:nvPr/>
        </p:nvSpPr>
        <p:spPr>
          <a:xfrm>
            <a:off x="609600" y="1524000"/>
            <a:ext cx="8382000" cy="4001095"/>
          </a:xfrm>
          <a:prstGeom prst="rect">
            <a:avLst/>
          </a:prstGeom>
        </p:spPr>
        <p:txBody>
          <a:bodyPr wrap="square">
            <a:spAutoFit/>
          </a:bodyPr>
          <a:lstStyle/>
          <a:p>
            <a:pPr marL="342900" indent="-342900" eaLnBrk="0" hangingPunct="0">
              <a:spcBef>
                <a:spcPts val="0"/>
              </a:spcBef>
              <a:spcAft>
                <a:spcPts val="1200"/>
              </a:spcAft>
            </a:pPr>
            <a:r>
              <a:rPr lang="en-US" sz="4000" dirty="0" smtClean="0">
                <a:solidFill>
                  <a:schemeClr val="tx1"/>
                </a:solidFill>
                <a:latin typeface="Palatino Linotype" pitchFamily="18" charset="0"/>
                <a:cs typeface="+mn-cs"/>
              </a:rPr>
              <a:t>We look to confirm our beliefs, models or constructs:</a:t>
            </a:r>
          </a:p>
          <a:p>
            <a:pPr lvl="1" indent="-457200">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No evidence of  ______ ≠</a:t>
            </a:r>
            <a:br>
              <a:rPr lang="en-US" sz="3600" dirty="0" smtClean="0">
                <a:solidFill>
                  <a:schemeClr val="tx1"/>
                </a:solidFill>
                <a:latin typeface="Palatino Linotype" pitchFamily="18" charset="0"/>
                <a:cs typeface="+mn-cs"/>
              </a:rPr>
            </a:br>
            <a:r>
              <a:rPr lang="en-US" sz="3600" dirty="0" smtClean="0">
                <a:solidFill>
                  <a:schemeClr val="tx1"/>
                </a:solidFill>
                <a:latin typeface="Palatino Linotype" pitchFamily="18" charset="0"/>
                <a:cs typeface="+mn-cs"/>
              </a:rPr>
              <a:t>evidence of no   ______</a:t>
            </a:r>
          </a:p>
          <a:p>
            <a:pPr lvl="1" indent="-457200">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Evidence of ____ is not confirmatory</a:t>
            </a:r>
          </a:p>
          <a:p>
            <a:pPr lvl="1" indent="-457200">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Time horizons need to be longer</a:t>
            </a:r>
          </a:p>
        </p:txBody>
      </p:sp>
      <p:sp>
        <p:nvSpPr>
          <p:cNvPr id="5"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44</a:t>
            </a:fld>
            <a:endParaRPr lang="en-US" dirty="0" smtClean="0"/>
          </a:p>
        </p:txBody>
      </p:sp>
      <p:sp>
        <p:nvSpPr>
          <p:cNvPr id="9" name="Footer Placeholder 8"/>
          <p:cNvSpPr>
            <a:spLocks noGrp="1"/>
          </p:cNvSpPr>
          <p:nvPr>
            <p:ph type="ftr" sz="quarter" idx="11"/>
          </p:nvPr>
        </p:nvSpPr>
        <p:spPr/>
        <p:txBody>
          <a:bodyPr/>
          <a:lstStyle/>
          <a:p>
            <a:pPr>
              <a:defRPr/>
            </a:pPr>
            <a:r>
              <a:rPr lang="en-US" dirty="0" smtClean="0"/>
              <a:t>John F. Levy © 2010</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228600"/>
            <a:ext cx="8153400" cy="1066800"/>
          </a:xfrm>
        </p:spPr>
        <p:txBody>
          <a:bodyPr/>
          <a:lstStyle/>
          <a:p>
            <a:r>
              <a:rPr lang="en-US" dirty="0" smtClean="0"/>
              <a:t>Narrative Fallacy</a:t>
            </a:r>
            <a:endParaRPr lang="en-US" dirty="0"/>
          </a:p>
        </p:txBody>
      </p:sp>
      <p:sp>
        <p:nvSpPr>
          <p:cNvPr id="8" name="Rectangle 7"/>
          <p:cNvSpPr/>
          <p:nvPr/>
        </p:nvSpPr>
        <p:spPr>
          <a:xfrm>
            <a:off x="685800" y="1447800"/>
            <a:ext cx="8305800" cy="5109091"/>
          </a:xfrm>
          <a:prstGeom prst="rect">
            <a:avLst/>
          </a:prstGeom>
        </p:spPr>
        <p:txBody>
          <a:bodyPr wrap="square">
            <a:spAutoFit/>
          </a:bodyPr>
          <a:lstStyle/>
          <a:p>
            <a:pPr eaLnBrk="0" hangingPunct="0">
              <a:spcBef>
                <a:spcPts val="0"/>
              </a:spcBef>
              <a:spcAft>
                <a:spcPts val="1200"/>
              </a:spcAft>
            </a:pPr>
            <a:r>
              <a:rPr lang="en-US" sz="4000" dirty="0" smtClean="0">
                <a:solidFill>
                  <a:schemeClr val="tx1"/>
                </a:solidFill>
                <a:latin typeface="Palatino Linotype" pitchFamily="18" charset="0"/>
                <a:cs typeface="+mn-cs"/>
              </a:rPr>
              <a:t>We are biologically predisposed to make stories from facts:</a:t>
            </a:r>
          </a:p>
          <a:p>
            <a:pPr lvl="1" indent="-457200">
              <a:spcAft>
                <a:spcPts val="1200"/>
              </a:spcAft>
              <a:buFont typeface="Arial" pitchFamily="34" charset="0"/>
              <a:buChar char="•"/>
            </a:pPr>
            <a:r>
              <a:rPr lang="en-US" sz="3600" dirty="0" smtClean="0">
                <a:solidFill>
                  <a:schemeClr val="tx1"/>
                </a:solidFill>
                <a:latin typeface="Palatino Linotype" pitchFamily="18" charset="0"/>
                <a:cs typeface="+mn-cs"/>
              </a:rPr>
              <a:t>Man and wife die. (Wife dies of broken heart immediately after husband.)</a:t>
            </a:r>
          </a:p>
          <a:p>
            <a:pPr lvl="1" indent="-457200">
              <a:spcAft>
                <a:spcPts val="1200"/>
              </a:spcAft>
              <a:buFont typeface="Arial" pitchFamily="34" charset="0"/>
              <a:buChar char="•"/>
            </a:pPr>
            <a:r>
              <a:rPr lang="en-US" sz="3600" dirty="0" smtClean="0">
                <a:solidFill>
                  <a:schemeClr val="tx1"/>
                </a:solidFill>
                <a:latin typeface="Palatino Linotype" pitchFamily="18" charset="0"/>
                <a:cs typeface="+mn-cs"/>
              </a:rPr>
              <a:t>Rationalize away black swans</a:t>
            </a:r>
          </a:p>
          <a:p>
            <a:pPr lvl="1" indent="-457200">
              <a:spcAft>
                <a:spcPts val="1200"/>
              </a:spcAft>
              <a:buFont typeface="Arial" pitchFamily="34" charset="0"/>
              <a:buChar char="•"/>
            </a:pPr>
            <a:r>
              <a:rPr lang="en-US" sz="3600" dirty="0" smtClean="0">
                <a:solidFill>
                  <a:schemeClr val="tx1"/>
                </a:solidFill>
                <a:latin typeface="Palatino Linotype" pitchFamily="18" charset="0"/>
                <a:cs typeface="+mn-cs"/>
              </a:rPr>
              <a:t>Dangerous when limiting future actions</a:t>
            </a:r>
          </a:p>
        </p:txBody>
      </p:sp>
      <p:sp>
        <p:nvSpPr>
          <p:cNvPr id="5"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45</a:t>
            </a:fld>
            <a:endParaRPr lang="en-US" dirty="0" smtClean="0"/>
          </a:p>
        </p:txBody>
      </p:sp>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228600"/>
            <a:ext cx="8153400" cy="1143000"/>
          </a:xfrm>
        </p:spPr>
        <p:txBody>
          <a:bodyPr/>
          <a:lstStyle/>
          <a:p>
            <a:r>
              <a:rPr lang="en-US" dirty="0" smtClean="0"/>
              <a:t>The Turkey</a:t>
            </a:r>
            <a:endParaRPr lang="en-US" dirty="0"/>
          </a:p>
        </p:txBody>
      </p:sp>
      <p:graphicFrame>
        <p:nvGraphicFramePr>
          <p:cNvPr id="4" name="Chart 3"/>
          <p:cNvGraphicFramePr/>
          <p:nvPr/>
        </p:nvGraphicFramePr>
        <p:xfrm>
          <a:off x="685800" y="1524000"/>
          <a:ext cx="7924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46</a:t>
            </a:fld>
            <a:endParaRPr lang="en-US" dirty="0" smtClean="0"/>
          </a:p>
        </p:txBody>
      </p:sp>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228600"/>
            <a:ext cx="8153400" cy="1143000"/>
          </a:xfrm>
        </p:spPr>
        <p:txBody>
          <a:bodyPr/>
          <a:lstStyle/>
          <a:p>
            <a:r>
              <a:rPr lang="en-US" dirty="0" smtClean="0"/>
              <a:t>The Turkey</a:t>
            </a:r>
            <a:endParaRPr lang="en-US" dirty="0"/>
          </a:p>
        </p:txBody>
      </p:sp>
      <p:graphicFrame>
        <p:nvGraphicFramePr>
          <p:cNvPr id="4" name="Chart 3"/>
          <p:cNvGraphicFramePr/>
          <p:nvPr/>
        </p:nvGraphicFramePr>
        <p:xfrm>
          <a:off x="533400" y="14478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47</a:t>
            </a:fld>
            <a:endParaRPr lang="en-US" dirty="0" smtClean="0"/>
          </a:p>
        </p:txBody>
      </p:sp>
      <p:sp>
        <p:nvSpPr>
          <p:cNvPr id="9" name="Footer Placeholder 8"/>
          <p:cNvSpPr>
            <a:spLocks noGrp="1"/>
          </p:cNvSpPr>
          <p:nvPr>
            <p:ph type="ftr" sz="quarter" idx="11"/>
          </p:nvPr>
        </p:nvSpPr>
        <p:spPr/>
        <p:txBody>
          <a:bodyPr/>
          <a:lstStyle/>
          <a:p>
            <a:pPr>
              <a:defRPr/>
            </a:pPr>
            <a:r>
              <a:rPr lang="en-US" dirty="0" smtClean="0"/>
              <a:t>John F. Levy © 2010</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152400"/>
            <a:ext cx="8153400" cy="1219200"/>
          </a:xfrm>
        </p:spPr>
        <p:txBody>
          <a:bodyPr>
            <a:normAutofit/>
          </a:bodyPr>
          <a:lstStyle/>
          <a:p>
            <a:r>
              <a:rPr lang="en-US" sz="4800" dirty="0" smtClean="0"/>
              <a:t>Moral</a:t>
            </a:r>
            <a:endParaRPr lang="en-US" sz="4800" dirty="0"/>
          </a:p>
        </p:txBody>
      </p:sp>
      <p:sp>
        <p:nvSpPr>
          <p:cNvPr id="8" name="Rectangle 7"/>
          <p:cNvSpPr/>
          <p:nvPr/>
        </p:nvSpPr>
        <p:spPr>
          <a:xfrm>
            <a:off x="685800" y="1828800"/>
            <a:ext cx="7924800" cy="1569660"/>
          </a:xfrm>
          <a:prstGeom prst="rect">
            <a:avLst/>
          </a:prstGeom>
        </p:spPr>
        <p:txBody>
          <a:bodyPr wrap="square">
            <a:spAutoFit/>
          </a:bodyPr>
          <a:lstStyle/>
          <a:p>
            <a:pPr marL="342900" indent="-342900" eaLnBrk="0" hangingPunct="0">
              <a:spcBef>
                <a:spcPct val="20000"/>
              </a:spcBef>
            </a:pPr>
            <a:r>
              <a:rPr lang="en-US" sz="4800" dirty="0" smtClean="0">
                <a:solidFill>
                  <a:schemeClr val="tx1"/>
                </a:solidFill>
                <a:latin typeface="Palatino Linotype" pitchFamily="18" charset="0"/>
                <a:cs typeface="+mn-cs"/>
              </a:rPr>
              <a:t>The past is an imperfect projector of the future.</a:t>
            </a:r>
          </a:p>
        </p:txBody>
      </p:sp>
      <p:sp>
        <p:nvSpPr>
          <p:cNvPr id="5"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48</a:t>
            </a:fld>
            <a:endParaRPr lang="en-US" dirty="0" smtClean="0"/>
          </a:p>
        </p:txBody>
      </p:sp>
      <p:sp>
        <p:nvSpPr>
          <p:cNvPr id="9" name="Footer Placeholder 8"/>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381000"/>
            <a:ext cx="8153400" cy="990600"/>
          </a:xfrm>
        </p:spPr>
        <p:txBody>
          <a:bodyPr>
            <a:noAutofit/>
          </a:bodyPr>
          <a:lstStyle/>
          <a:p>
            <a:r>
              <a:rPr lang="en-US" sz="4400" dirty="0" smtClean="0"/>
              <a:t>The Fallacy of the Bell Curve</a:t>
            </a:r>
            <a:endParaRPr lang="en-US" sz="4400" dirty="0"/>
          </a:p>
        </p:txBody>
      </p:sp>
      <p:sp>
        <p:nvSpPr>
          <p:cNvPr id="5"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49</a:t>
            </a:fld>
            <a:endParaRPr lang="en-US" dirty="0" smtClean="0"/>
          </a:p>
        </p:txBody>
      </p:sp>
      <p:sp>
        <p:nvSpPr>
          <p:cNvPr id="8" name="Footer Placeholder 7"/>
          <p:cNvSpPr>
            <a:spLocks noGrp="1"/>
          </p:cNvSpPr>
          <p:nvPr>
            <p:ph type="ftr" sz="quarter" idx="11"/>
          </p:nvPr>
        </p:nvSpPr>
        <p:spPr/>
        <p:txBody>
          <a:bodyPr/>
          <a:lstStyle/>
          <a:p>
            <a:pPr>
              <a:defRPr/>
            </a:pPr>
            <a:r>
              <a:rPr lang="en-US" dirty="0" smtClean="0"/>
              <a:t>John F. Levy © 2010</a:t>
            </a:r>
            <a:endParaRPr lang="en-US" dirty="0"/>
          </a:p>
        </p:txBody>
      </p:sp>
      <p:graphicFrame>
        <p:nvGraphicFramePr>
          <p:cNvPr id="9" name="Chart 8"/>
          <p:cNvGraphicFramePr/>
          <p:nvPr/>
        </p:nvGraphicFramePr>
        <p:xfrm>
          <a:off x="1752600" y="2057400"/>
          <a:ext cx="54864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28600" y="228600"/>
            <a:ext cx="8382000" cy="1143000"/>
          </a:xfrm>
        </p:spPr>
        <p:txBody>
          <a:bodyPr>
            <a:normAutofit/>
          </a:bodyPr>
          <a:lstStyle/>
          <a:p>
            <a:pPr eaLnBrk="1" hangingPunct="1">
              <a:defRPr/>
            </a:pPr>
            <a:r>
              <a:rPr lang="en-US" sz="4800" dirty="0" smtClean="0"/>
              <a:t>Why Budget?</a:t>
            </a:r>
          </a:p>
        </p:txBody>
      </p:sp>
      <p:sp>
        <p:nvSpPr>
          <p:cNvPr id="8197" name="Rectangle 3"/>
          <p:cNvSpPr>
            <a:spLocks noGrp="1" noChangeArrowheads="1"/>
          </p:cNvSpPr>
          <p:nvPr>
            <p:ph idx="1"/>
          </p:nvPr>
        </p:nvSpPr>
        <p:spPr>
          <a:xfrm>
            <a:off x="685800" y="1447800"/>
            <a:ext cx="7467600" cy="4876800"/>
          </a:xfrm>
        </p:spPr>
        <p:txBody>
          <a:bodyPr/>
          <a:lstStyle/>
          <a:p>
            <a:pPr marL="457200" indent="-457200" eaLnBrk="1" hangingPunct="1">
              <a:spcAft>
                <a:spcPts val="1200"/>
              </a:spcAft>
              <a:defRPr/>
            </a:pPr>
            <a:r>
              <a:rPr lang="en-US" sz="4000" dirty="0" smtClean="0"/>
              <a:t>Allocate scarce resources</a:t>
            </a:r>
          </a:p>
          <a:p>
            <a:pPr marL="457200" indent="-457200" eaLnBrk="1" hangingPunct="1">
              <a:spcAft>
                <a:spcPts val="600"/>
              </a:spcAft>
              <a:defRPr/>
            </a:pPr>
            <a:r>
              <a:rPr lang="en-US" sz="4000" dirty="0" smtClean="0"/>
              <a:t>Determine business needs:</a:t>
            </a:r>
          </a:p>
          <a:p>
            <a:pPr marL="857250" lvl="1" indent="-457200" eaLnBrk="1" hangingPunct="1">
              <a:spcBef>
                <a:spcPts val="0"/>
              </a:spcBef>
              <a:spcAft>
                <a:spcPts val="600"/>
              </a:spcAft>
              <a:defRPr/>
            </a:pPr>
            <a:r>
              <a:rPr lang="en-US" sz="3600" dirty="0" smtClean="0"/>
              <a:t>Financing</a:t>
            </a:r>
          </a:p>
          <a:p>
            <a:pPr marL="857250" lvl="1" indent="-457200" eaLnBrk="1" hangingPunct="1">
              <a:spcBef>
                <a:spcPts val="0"/>
              </a:spcBef>
              <a:spcAft>
                <a:spcPts val="600"/>
              </a:spcAft>
              <a:defRPr/>
            </a:pPr>
            <a:r>
              <a:rPr lang="en-US" sz="3600" dirty="0" smtClean="0"/>
              <a:t>Personnel</a:t>
            </a:r>
          </a:p>
          <a:p>
            <a:pPr marL="857250" lvl="1" indent="-457200" eaLnBrk="1" hangingPunct="1">
              <a:spcBef>
                <a:spcPts val="0"/>
              </a:spcBef>
              <a:spcAft>
                <a:spcPts val="600"/>
              </a:spcAft>
              <a:defRPr/>
            </a:pPr>
            <a:r>
              <a:rPr lang="en-US" sz="3600" dirty="0" smtClean="0"/>
              <a:t>Equipment</a:t>
            </a:r>
          </a:p>
          <a:p>
            <a:pPr marL="457200" indent="-457200" eaLnBrk="1" hangingPunct="1">
              <a:spcAft>
                <a:spcPts val="600"/>
              </a:spcAft>
              <a:defRPr/>
            </a:pPr>
            <a:r>
              <a:rPr lang="en-US" sz="4000" dirty="0" smtClean="0"/>
              <a:t>Plan operations</a:t>
            </a:r>
          </a:p>
          <a:p>
            <a:pPr marL="457200" indent="-457200" eaLnBrk="1" hangingPunct="1">
              <a:spcAft>
                <a:spcPts val="600"/>
              </a:spcAft>
              <a:defRPr/>
            </a:pPr>
            <a:r>
              <a:rPr lang="en-US" sz="4000" dirty="0" smtClean="0"/>
              <a:t>Evaluate performance</a:t>
            </a:r>
          </a:p>
          <a:p>
            <a:pPr lvl="1" eaLnBrk="1" hangingPunct="1">
              <a:defRPr/>
            </a:pPr>
            <a:endParaRPr lang="en-US" sz="2800" dirty="0" smtClean="0"/>
          </a:p>
          <a:p>
            <a:pPr marL="685800" indent="-685800">
              <a:buFontTx/>
              <a:buNone/>
              <a:defRPr/>
            </a:pPr>
            <a:endParaRPr lang="en-US" sz="3200" dirty="0" smtClean="0"/>
          </a:p>
        </p:txBody>
      </p:sp>
      <p:sp>
        <p:nvSpPr>
          <p:cNvPr id="7171" name="Slide Number Placeholder 4"/>
          <p:cNvSpPr>
            <a:spLocks noGrp="1"/>
          </p:cNvSpPr>
          <p:nvPr>
            <p:ph type="sldNum" sz="quarter" idx="12"/>
          </p:nvPr>
        </p:nvSpPr>
        <p:spPr>
          <a:noFill/>
        </p:spPr>
        <p:txBody>
          <a:bodyPr/>
          <a:lstStyle/>
          <a:p>
            <a:fld id="{B21A9D26-4B14-4410-888B-6F62DE7B7F3F}" type="slidenum">
              <a:rPr lang="en-US" smtClean="0">
                <a:latin typeface="Century Gothic" pitchFamily="1" charset="0"/>
              </a:rPr>
              <a:pPr/>
              <a:t>5</a:t>
            </a:fld>
            <a:endParaRPr lang="en-US" dirty="0" smtClean="0">
              <a:latin typeface="Century Gothic" pitchFamily="1" charset="0"/>
            </a:endParaRPr>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533400"/>
            <a:ext cx="8153400" cy="838200"/>
          </a:xfrm>
        </p:spPr>
        <p:txBody>
          <a:bodyPr>
            <a:normAutofit/>
          </a:bodyPr>
          <a:lstStyle/>
          <a:p>
            <a:r>
              <a:rPr lang="en-US" sz="4800" dirty="0" smtClean="0"/>
              <a:t>Focus on What Matters</a:t>
            </a:r>
            <a:endParaRPr lang="en-US" sz="4800" dirty="0"/>
          </a:p>
        </p:txBody>
      </p:sp>
      <p:sp>
        <p:nvSpPr>
          <p:cNvPr id="4" name="Oval 3"/>
          <p:cNvSpPr/>
          <p:nvPr/>
        </p:nvSpPr>
        <p:spPr>
          <a:xfrm>
            <a:off x="1143000" y="17526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733800" y="51816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248400" y="18288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38200" y="5562600"/>
            <a:ext cx="609600" cy="609600"/>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rot="5400000" flipH="1" flipV="1">
            <a:off x="342900" y="4076700"/>
            <a:ext cx="22860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00200" y="2590800"/>
            <a:ext cx="609600" cy="609600"/>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267200" y="4572000"/>
            <a:ext cx="609600" cy="609600"/>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a:off x="2286000" y="3200400"/>
            <a:ext cx="1905000" cy="1524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7"/>
            <a:endCxn id="28" idx="3"/>
          </p:cNvCxnSpPr>
          <p:nvPr/>
        </p:nvCxnSpPr>
        <p:spPr>
          <a:xfrm rot="5400000" flipH="1" flipV="1">
            <a:off x="5016126" y="2882526"/>
            <a:ext cx="1550148" cy="200734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705600" y="2590800"/>
            <a:ext cx="609600" cy="609600"/>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p:cNvCxnSpPr>
            <a:stCxn id="28" idx="4"/>
          </p:cNvCxnSpPr>
          <p:nvPr/>
        </p:nvCxnSpPr>
        <p:spPr>
          <a:xfrm rot="16200000" flipH="1">
            <a:off x="6604374" y="3606426"/>
            <a:ext cx="2501526" cy="168947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181100" y="2552700"/>
            <a:ext cx="533400" cy="1524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2095500" y="2552700"/>
            <a:ext cx="609600" cy="2286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733800" y="5029200"/>
            <a:ext cx="609600" cy="1524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838700" y="5067300"/>
            <a:ext cx="609600" cy="762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6210300" y="2705100"/>
            <a:ext cx="609600" cy="762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7124700" y="2628900"/>
            <a:ext cx="685800" cy="1524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5"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50</a:t>
            </a:fld>
            <a:endParaRPr lang="en-US" dirty="0" smtClean="0"/>
          </a:p>
        </p:txBody>
      </p:sp>
      <p:sp>
        <p:nvSpPr>
          <p:cNvPr id="24" name="Footer Placeholder 23"/>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228600"/>
            <a:ext cx="8458200" cy="1143000"/>
          </a:xfrm>
        </p:spPr>
        <p:txBody>
          <a:bodyPr>
            <a:noAutofit/>
          </a:bodyPr>
          <a:lstStyle/>
          <a:p>
            <a:r>
              <a:rPr lang="en-US" sz="4800" dirty="0" smtClean="0"/>
              <a:t>Or You Could Miss the Mark</a:t>
            </a:r>
            <a:endParaRPr lang="en-US" sz="4800" dirty="0"/>
          </a:p>
        </p:txBody>
      </p:sp>
      <p:sp>
        <p:nvSpPr>
          <p:cNvPr id="4" name="Oval 3"/>
          <p:cNvSpPr/>
          <p:nvPr/>
        </p:nvSpPr>
        <p:spPr>
          <a:xfrm>
            <a:off x="1143000" y="17526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733800" y="51816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248400" y="18288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838200" y="5562600"/>
            <a:ext cx="609600" cy="609600"/>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endCxn id="17" idx="4"/>
          </p:cNvCxnSpPr>
          <p:nvPr/>
        </p:nvCxnSpPr>
        <p:spPr>
          <a:xfrm rot="5400000" flipH="1" flipV="1">
            <a:off x="-152400" y="4038600"/>
            <a:ext cx="2362200" cy="228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38200" y="2362200"/>
            <a:ext cx="609600" cy="609600"/>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276600" y="5943600"/>
            <a:ext cx="609600" cy="609600"/>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a:stCxn id="17" idx="5"/>
          </p:cNvCxnSpPr>
          <p:nvPr/>
        </p:nvCxnSpPr>
        <p:spPr>
          <a:xfrm rot="16200000" flipH="1">
            <a:off x="748926" y="3492126"/>
            <a:ext cx="3213474" cy="199427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2019300" y="2628900"/>
            <a:ext cx="685800" cy="1524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333500" y="2705100"/>
            <a:ext cx="609600" cy="76200"/>
          </a:xfrm>
          <a:prstGeom prst="line">
            <a:avLst/>
          </a:prstGeom>
          <a:ln w="38100" cmpd="sng">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7"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51</a:t>
            </a:fld>
            <a:endParaRPr lang="en-US" dirty="0" smtClean="0"/>
          </a:p>
        </p:txBody>
      </p:sp>
      <p:sp>
        <p:nvSpPr>
          <p:cNvPr id="18" name="Footer Placeholder 17"/>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228600"/>
            <a:ext cx="8153400" cy="914400"/>
          </a:xfrm>
        </p:spPr>
        <p:txBody>
          <a:bodyPr/>
          <a:lstStyle/>
          <a:p>
            <a:r>
              <a:rPr lang="en-US" dirty="0" smtClean="0"/>
              <a:t>What Do You DO</a:t>
            </a:r>
            <a:endParaRPr lang="en-US" dirty="0"/>
          </a:p>
        </p:txBody>
      </p:sp>
      <p:sp>
        <p:nvSpPr>
          <p:cNvPr id="8" name="Rectangle 7"/>
          <p:cNvSpPr/>
          <p:nvPr/>
        </p:nvSpPr>
        <p:spPr>
          <a:xfrm>
            <a:off x="381000" y="2362200"/>
            <a:ext cx="4572000" cy="3699474"/>
          </a:xfrm>
          <a:prstGeom prst="rect">
            <a:avLst/>
          </a:prstGeom>
        </p:spPr>
        <p:txBody>
          <a:bodyPr wrap="square">
            <a:spAutoFit/>
          </a:bodyPr>
          <a:lstStyle/>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Scenario planning</a:t>
            </a:r>
          </a:p>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Disaster planning</a:t>
            </a:r>
          </a:p>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Notice fixed costs</a:t>
            </a:r>
            <a:r>
              <a:rPr lang="en-US" sz="3600" dirty="0" smtClean="0">
                <a:solidFill>
                  <a:schemeClr val="tx1"/>
                </a:solidFill>
                <a:latin typeface="Palatino Linotype" pitchFamily="18" charset="0"/>
              </a:rPr>
              <a:t> </a:t>
            </a:r>
          </a:p>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Look for outliers</a:t>
            </a:r>
          </a:p>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Look outside your comfort zone</a:t>
            </a:r>
          </a:p>
        </p:txBody>
      </p:sp>
      <p:sp>
        <p:nvSpPr>
          <p:cNvPr id="4" name="Rectangle 3"/>
          <p:cNvSpPr/>
          <p:nvPr/>
        </p:nvSpPr>
        <p:spPr>
          <a:xfrm>
            <a:off x="228600" y="1524000"/>
            <a:ext cx="8366312" cy="707886"/>
          </a:xfrm>
          <a:prstGeom prst="rect">
            <a:avLst/>
          </a:prstGeom>
        </p:spPr>
        <p:txBody>
          <a:bodyPr wrap="square">
            <a:spAutoFit/>
          </a:bodyPr>
          <a:lstStyle/>
          <a:p>
            <a:pPr indent="-457200" eaLnBrk="0" hangingPunct="0">
              <a:spcAft>
                <a:spcPts val="1200"/>
              </a:spcAft>
            </a:pPr>
            <a:r>
              <a:rPr lang="en-US" sz="4000" dirty="0" smtClean="0">
                <a:solidFill>
                  <a:schemeClr val="tx1"/>
                </a:solidFill>
                <a:latin typeface="Palatino Linotype" pitchFamily="18" charset="0"/>
                <a:cs typeface="+mn-cs"/>
              </a:rPr>
              <a:t>In light of predictive problems:</a:t>
            </a:r>
          </a:p>
        </p:txBody>
      </p:sp>
      <p:sp>
        <p:nvSpPr>
          <p:cNvPr id="6" name="Rectangle 5"/>
          <p:cNvSpPr/>
          <p:nvPr/>
        </p:nvSpPr>
        <p:spPr>
          <a:xfrm>
            <a:off x="4648200" y="2286000"/>
            <a:ext cx="4267200" cy="4120384"/>
          </a:xfrm>
          <a:prstGeom prst="rect">
            <a:avLst/>
          </a:prstGeom>
        </p:spPr>
        <p:txBody>
          <a:bodyPr wrap="square">
            <a:spAutoFit/>
          </a:bodyPr>
          <a:lstStyle/>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Focus on leverage</a:t>
            </a:r>
          </a:p>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Get cushions</a:t>
            </a:r>
          </a:p>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Look for inflexibility</a:t>
            </a:r>
          </a:p>
          <a:p>
            <a:pPr lvl="1" indent="-457200">
              <a:lnSpc>
                <a:spcPct val="90000"/>
              </a:lnSpc>
              <a:spcBef>
                <a:spcPts val="0"/>
              </a:spcBef>
              <a:spcAft>
                <a:spcPts val="1200"/>
              </a:spcAft>
              <a:buClr>
                <a:schemeClr val="accent1"/>
              </a:buClr>
              <a:buSzPct val="70000"/>
              <a:buFont typeface="Wingdings 2"/>
              <a:buChar char=""/>
            </a:pPr>
            <a:r>
              <a:rPr lang="en-US" sz="3600" dirty="0" smtClean="0">
                <a:solidFill>
                  <a:schemeClr val="tx1"/>
                </a:solidFill>
                <a:latin typeface="Palatino Linotype" pitchFamily="18" charset="0"/>
                <a:cs typeface="+mn-cs"/>
              </a:rPr>
              <a:t>Don’t sweat the small stuff</a:t>
            </a:r>
          </a:p>
        </p:txBody>
      </p:sp>
      <p:sp>
        <p:nvSpPr>
          <p:cNvPr id="7" name="Slide Number Placeholder 5"/>
          <p:cNvSpPr>
            <a:spLocks noGrp="1"/>
          </p:cNvSpPr>
          <p:nvPr>
            <p:ph type="sldNum" sz="quarter" idx="12"/>
          </p:nvPr>
        </p:nvSpPr>
        <p:spPr>
          <a:xfrm>
            <a:off x="8638952" y="6514568"/>
            <a:ext cx="464288" cy="274320"/>
          </a:xfrm>
          <a:noFill/>
        </p:spPr>
        <p:txBody>
          <a:bodyPr/>
          <a:lstStyle/>
          <a:p>
            <a:fld id="{A444DD96-EB4C-4545-A227-E9C174995017}" type="slidenum">
              <a:rPr lang="en-US" smtClean="0"/>
              <a:pPr/>
              <a:t>52</a:t>
            </a:fld>
            <a:endParaRPr lang="en-US" dirty="0" smtClean="0"/>
          </a:p>
        </p:txBody>
      </p:sp>
      <p:sp>
        <p:nvSpPr>
          <p:cNvPr id="11" name="Footer Placeholder 10"/>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 y="152400"/>
            <a:ext cx="8382000" cy="4953000"/>
          </a:xfrm>
        </p:spPr>
        <p:txBody>
          <a:bodyPr>
            <a:noAutofit/>
          </a:bodyPr>
          <a:lstStyle/>
          <a:p>
            <a:pPr eaLnBrk="1" fontAlgn="auto" hangingPunct="1">
              <a:lnSpc>
                <a:spcPct val="80000"/>
              </a:lnSpc>
              <a:spcAft>
                <a:spcPts val="0"/>
              </a:spcAft>
              <a:defRPr/>
            </a:pPr>
            <a:r>
              <a:rPr lang="en-US" sz="6000" dirty="0" smtClean="0"/>
              <a:t>Questions?</a:t>
            </a:r>
          </a:p>
        </p:txBody>
      </p:sp>
      <p:sp>
        <p:nvSpPr>
          <p:cNvPr id="53251" name="Slide Number Placeholder 4"/>
          <p:cNvSpPr>
            <a:spLocks noGrp="1"/>
          </p:cNvSpPr>
          <p:nvPr>
            <p:ph type="sldNum" sz="quarter" idx="12"/>
          </p:nvPr>
        </p:nvSpPr>
        <p:spPr>
          <a:noFill/>
        </p:spPr>
        <p:txBody>
          <a:bodyPr/>
          <a:lstStyle/>
          <a:p>
            <a:fld id="{EFF3EEEC-6002-4ECB-B86E-6F990AEC592C}" type="slidenum">
              <a:rPr lang="en-US" smtClean="0">
                <a:latin typeface="Century Gothic" pitchFamily="1" charset="0"/>
              </a:rPr>
              <a:pPr/>
              <a:t>53</a:t>
            </a:fld>
            <a:endParaRPr lang="en-US" dirty="0" smtClean="0">
              <a:latin typeface="Century Gothic" pitchFamily="1" charset="0"/>
            </a:endParaRPr>
          </a:p>
        </p:txBody>
      </p:sp>
      <p:pic>
        <p:nvPicPr>
          <p:cNvPr id="53253" name="Picture 2" descr="C:\Users\John Levy\AppData\Local\Microsoft\Windows\Temporary Internet Files\Content.IE5\XBS3PAVS\MCj04042630000[1].wmf"/>
          <p:cNvPicPr>
            <a:picLocks noChangeAspect="1" noChangeArrowheads="1"/>
          </p:cNvPicPr>
          <p:nvPr/>
        </p:nvPicPr>
        <p:blipFill>
          <a:blip r:embed="rId3" cstate="print"/>
          <a:srcRect/>
          <a:stretch>
            <a:fillRect/>
          </a:stretch>
        </p:blipFill>
        <p:spPr bwMode="auto">
          <a:xfrm>
            <a:off x="685800" y="2743200"/>
            <a:ext cx="2971800" cy="27400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2"/>
          </p:nvPr>
        </p:nvSpPr>
        <p:spPr>
          <a:noFill/>
        </p:spPr>
        <p:txBody>
          <a:bodyPr/>
          <a:lstStyle/>
          <a:p>
            <a:fld id="{CABAB5DD-7CB3-4730-A687-F1424130132F}" type="slidenum">
              <a:rPr lang="en-US" smtClean="0">
                <a:latin typeface="Century Gothic" pitchFamily="1" charset="0"/>
              </a:rPr>
              <a:pPr/>
              <a:t>54</a:t>
            </a:fld>
            <a:endParaRPr lang="en-US" dirty="0" smtClean="0">
              <a:latin typeface="Century Gothic" pitchFamily="1" charset="0"/>
            </a:endParaRPr>
          </a:p>
        </p:txBody>
      </p:sp>
      <p:pic>
        <p:nvPicPr>
          <p:cNvPr id="54276" name="Picture 2" descr="C:\Users\John Levy\AppData\Local\Microsoft\Windows\Temporary Internet Files\Content.IE5\LP0M1TK3\MCj01052180000[1].wmf"/>
          <p:cNvPicPr>
            <a:picLocks noChangeAspect="1" noChangeArrowheads="1"/>
          </p:cNvPicPr>
          <p:nvPr/>
        </p:nvPicPr>
        <p:blipFill>
          <a:blip r:embed="rId3" cstate="print"/>
          <a:srcRect/>
          <a:stretch>
            <a:fillRect/>
          </a:stretch>
        </p:blipFill>
        <p:spPr bwMode="auto">
          <a:xfrm>
            <a:off x="1066800" y="508000"/>
            <a:ext cx="6477000" cy="3776663"/>
          </a:xfrm>
          <a:prstGeom prst="rect">
            <a:avLst/>
          </a:prstGeom>
          <a:noFill/>
          <a:ln w="9525">
            <a:noFill/>
            <a:miter lim="800000"/>
            <a:headEnd/>
            <a:tailEnd/>
          </a:ln>
        </p:spPr>
      </p:pic>
      <p:sp>
        <p:nvSpPr>
          <p:cNvPr id="54277" name="TextBox 6"/>
          <p:cNvSpPr txBox="1">
            <a:spLocks noChangeArrowheads="1"/>
          </p:cNvSpPr>
          <p:nvPr/>
        </p:nvSpPr>
        <p:spPr bwMode="auto">
          <a:xfrm>
            <a:off x="3581400" y="4343400"/>
            <a:ext cx="4876800" cy="2062163"/>
          </a:xfrm>
          <a:prstGeom prst="rect">
            <a:avLst/>
          </a:prstGeom>
          <a:noFill/>
          <a:ln w="9525">
            <a:noFill/>
            <a:miter lim="800000"/>
            <a:headEnd/>
            <a:tailEnd/>
          </a:ln>
        </p:spPr>
        <p:txBody>
          <a:bodyPr>
            <a:spAutoFit/>
          </a:bodyPr>
          <a:lstStyle/>
          <a:p>
            <a:r>
              <a:rPr lang="en-US" sz="3600" dirty="0">
                <a:solidFill>
                  <a:schemeClr val="tx1"/>
                </a:solidFill>
                <a:latin typeface="Cambria" pitchFamily="18" charset="0"/>
              </a:rPr>
              <a:t>John F. Levy</a:t>
            </a:r>
          </a:p>
          <a:p>
            <a:r>
              <a:rPr lang="en-US" sz="3600" dirty="0">
                <a:solidFill>
                  <a:schemeClr val="tx1"/>
                </a:solidFill>
                <a:latin typeface="Cambria" pitchFamily="18" charset="0"/>
              </a:rPr>
              <a:t>Board Advisory</a:t>
            </a:r>
          </a:p>
          <a:p>
            <a:r>
              <a:rPr lang="en-US" sz="2800" dirty="0">
                <a:solidFill>
                  <a:srgbClr val="C0C0C0"/>
                </a:solidFill>
                <a:latin typeface="Cambria" pitchFamily="18" charset="0"/>
              </a:rPr>
              <a:t>John@BoardAdvisory.net</a:t>
            </a:r>
          </a:p>
          <a:p>
            <a:r>
              <a:rPr lang="en-US" sz="2800" dirty="0">
                <a:solidFill>
                  <a:schemeClr val="tx1"/>
                </a:solidFill>
                <a:latin typeface="Cambria" pitchFamily="18" charset="0"/>
              </a:rPr>
              <a:t>www.BoardAdvisory.net</a:t>
            </a:r>
          </a:p>
        </p:txBody>
      </p:sp>
      <p:sp>
        <p:nvSpPr>
          <p:cNvPr id="7" name="Footer Placeholder 6"/>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28600" y="304800"/>
            <a:ext cx="8686800" cy="838200"/>
          </a:xfrm>
        </p:spPr>
        <p:txBody>
          <a:bodyPr/>
          <a:lstStyle/>
          <a:p>
            <a:pPr eaLnBrk="1" hangingPunct="1">
              <a:defRPr/>
            </a:pPr>
            <a:r>
              <a:rPr lang="en-US" sz="4400" dirty="0" smtClean="0"/>
              <a:t>The Virtuous Circle</a:t>
            </a:r>
          </a:p>
        </p:txBody>
      </p:sp>
      <p:sp>
        <p:nvSpPr>
          <p:cNvPr id="8197" name="Rectangle 3"/>
          <p:cNvSpPr>
            <a:spLocks noGrp="1" noChangeArrowheads="1"/>
          </p:cNvSpPr>
          <p:nvPr>
            <p:ph idx="1"/>
          </p:nvPr>
        </p:nvSpPr>
        <p:spPr>
          <a:xfrm>
            <a:off x="381000" y="1981200"/>
            <a:ext cx="4038600" cy="4267200"/>
          </a:xfrm>
        </p:spPr>
        <p:txBody>
          <a:bodyPr/>
          <a:lstStyle/>
          <a:p>
            <a:pPr marL="457200" indent="-457200" eaLnBrk="1" hangingPunct="1">
              <a:spcAft>
                <a:spcPts val="1200"/>
              </a:spcAft>
            </a:pPr>
            <a:r>
              <a:rPr lang="en-US" sz="4000" dirty="0" smtClean="0"/>
              <a:t>Goals</a:t>
            </a:r>
          </a:p>
          <a:p>
            <a:pPr marL="457200" indent="-457200" eaLnBrk="1" hangingPunct="1">
              <a:spcAft>
                <a:spcPts val="1200"/>
              </a:spcAft>
            </a:pPr>
            <a:r>
              <a:rPr lang="en-US" sz="4000" dirty="0" smtClean="0"/>
              <a:t>Plans</a:t>
            </a:r>
          </a:p>
          <a:p>
            <a:pPr marL="457200" indent="-457200" eaLnBrk="1" hangingPunct="1">
              <a:spcAft>
                <a:spcPts val="1200"/>
              </a:spcAft>
            </a:pPr>
            <a:r>
              <a:rPr lang="en-US" sz="4000" dirty="0" smtClean="0"/>
              <a:t>Action</a:t>
            </a:r>
          </a:p>
          <a:p>
            <a:pPr marL="457200" indent="-457200" eaLnBrk="1" hangingPunct="1">
              <a:spcAft>
                <a:spcPts val="1200"/>
              </a:spcAft>
            </a:pPr>
            <a:r>
              <a:rPr lang="en-US" sz="4000" dirty="0" smtClean="0"/>
              <a:t>Measurement</a:t>
            </a:r>
          </a:p>
          <a:p>
            <a:pPr marL="457200" indent="-457200" eaLnBrk="1" hangingPunct="1">
              <a:spcAft>
                <a:spcPts val="1200"/>
              </a:spcAft>
            </a:pPr>
            <a:r>
              <a:rPr lang="en-US" sz="4000" dirty="0" smtClean="0"/>
              <a:t>Adjustment</a:t>
            </a:r>
          </a:p>
        </p:txBody>
      </p:sp>
      <p:sp>
        <p:nvSpPr>
          <p:cNvPr id="8195" name="Slide Number Placeholder 4"/>
          <p:cNvSpPr>
            <a:spLocks noGrp="1"/>
          </p:cNvSpPr>
          <p:nvPr>
            <p:ph type="sldNum" sz="quarter" idx="12"/>
          </p:nvPr>
        </p:nvSpPr>
        <p:spPr>
          <a:noFill/>
        </p:spPr>
        <p:txBody>
          <a:bodyPr/>
          <a:lstStyle/>
          <a:p>
            <a:fld id="{2FD3B910-6725-4739-9BA6-BD1F399C6F32}" type="slidenum">
              <a:rPr lang="en-US" smtClean="0">
                <a:latin typeface="Century Gothic" pitchFamily="1" charset="0"/>
              </a:rPr>
              <a:pPr/>
              <a:t>6</a:t>
            </a:fld>
            <a:endParaRPr lang="en-US" dirty="0" smtClean="0">
              <a:latin typeface="Century Gothic" pitchFamily="1" charset="0"/>
            </a:endParaRPr>
          </a:p>
        </p:txBody>
      </p:sp>
      <p:graphicFrame>
        <p:nvGraphicFramePr>
          <p:cNvPr id="6" name="Diagram 5"/>
          <p:cNvGraphicFramePr/>
          <p:nvPr/>
        </p:nvGraphicFramePr>
        <p:xfrm>
          <a:off x="4038600" y="1219200"/>
          <a:ext cx="464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28600" y="304800"/>
            <a:ext cx="8382000" cy="990600"/>
          </a:xfrm>
        </p:spPr>
        <p:txBody>
          <a:bodyPr/>
          <a:lstStyle/>
          <a:p>
            <a:pPr eaLnBrk="1" hangingPunct="1">
              <a:defRPr/>
            </a:pPr>
            <a:r>
              <a:rPr lang="en-US" sz="4400" dirty="0" smtClean="0"/>
              <a:t>Goals</a:t>
            </a:r>
          </a:p>
        </p:txBody>
      </p:sp>
      <p:sp>
        <p:nvSpPr>
          <p:cNvPr id="8195" name="Slide Number Placeholder 4"/>
          <p:cNvSpPr>
            <a:spLocks noGrp="1"/>
          </p:cNvSpPr>
          <p:nvPr>
            <p:ph type="sldNum" sz="quarter" idx="12"/>
          </p:nvPr>
        </p:nvSpPr>
        <p:spPr>
          <a:noFill/>
        </p:spPr>
        <p:txBody>
          <a:bodyPr/>
          <a:lstStyle/>
          <a:p>
            <a:fld id="{2FD3B910-6725-4739-9BA6-BD1F399C6F32}" type="slidenum">
              <a:rPr lang="en-US" smtClean="0">
                <a:latin typeface="Century Gothic" pitchFamily="1" charset="0"/>
              </a:rPr>
              <a:pPr/>
              <a:t>7</a:t>
            </a:fld>
            <a:endParaRPr lang="en-US" dirty="0" smtClean="0">
              <a:latin typeface="Century Gothic" pitchFamily="1" charset="0"/>
            </a:endParaRPr>
          </a:p>
        </p:txBody>
      </p:sp>
      <p:pic>
        <p:nvPicPr>
          <p:cNvPr id="8" name="Picture 7" descr="C:\Documents and Settings\JLevy\Application Data\Microsoft\Media Catalog\Downloaded Clips\cl3b\j0149972.wmf"/>
          <p:cNvPicPr>
            <a:picLocks noChangeAspect="1" noChangeArrowheads="1"/>
          </p:cNvPicPr>
          <p:nvPr/>
        </p:nvPicPr>
        <p:blipFill>
          <a:blip r:embed="rId3" cstate="print"/>
          <a:srcRect/>
          <a:stretch>
            <a:fillRect/>
          </a:stretch>
        </p:blipFill>
        <p:spPr bwMode="auto">
          <a:xfrm>
            <a:off x="1219200" y="228600"/>
            <a:ext cx="1752600" cy="1112853"/>
          </a:xfrm>
          <a:prstGeom prst="rect">
            <a:avLst/>
          </a:prstGeom>
          <a:noFill/>
          <a:ln w="9525">
            <a:noFill/>
            <a:miter lim="800000"/>
            <a:headEnd/>
            <a:tailEnd/>
          </a:ln>
        </p:spPr>
      </p:pic>
      <p:graphicFrame>
        <p:nvGraphicFramePr>
          <p:cNvPr id="9" name="Diagram 8"/>
          <p:cNvGraphicFramePr/>
          <p:nvPr/>
        </p:nvGraphicFramePr>
        <p:xfrm>
          <a:off x="762000" y="1752600"/>
          <a:ext cx="28956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nvGraphicFramePr>
        <p:xfrm>
          <a:off x="3505200" y="1752600"/>
          <a:ext cx="2971800" cy="449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Rectangle 10"/>
          <p:cNvSpPr/>
          <p:nvPr/>
        </p:nvSpPr>
        <p:spPr>
          <a:xfrm>
            <a:off x="6324600" y="1676400"/>
            <a:ext cx="2514600" cy="4139595"/>
          </a:xfrm>
          <a:prstGeom prst="rect">
            <a:avLst/>
          </a:prstGeom>
        </p:spPr>
        <p:txBody>
          <a:bodyPr wrap="square">
            <a:spAutoFit/>
          </a:bodyPr>
          <a:lstStyle/>
          <a:p>
            <a:pPr>
              <a:spcAft>
                <a:spcPts val="1200"/>
              </a:spcAft>
            </a:pPr>
            <a:r>
              <a:rPr lang="en-US" sz="3200" dirty="0" smtClean="0">
                <a:solidFill>
                  <a:schemeClr val="tx1"/>
                </a:solidFill>
                <a:latin typeface="Palatino Linotype" pitchFamily="18" charset="0"/>
              </a:rPr>
              <a:t>People with goals succeed, because they know where they're going.</a:t>
            </a:r>
          </a:p>
          <a:p>
            <a:pPr algn="r"/>
            <a:r>
              <a:rPr lang="en-US" sz="2000" dirty="0" smtClean="0">
                <a:solidFill>
                  <a:schemeClr val="tx1"/>
                </a:solidFill>
                <a:latin typeface="Palatino Linotype" pitchFamily="18" charset="0"/>
              </a:rPr>
              <a:t>-Earl Nightingate </a:t>
            </a:r>
          </a:p>
          <a:p>
            <a:endParaRPr lang="en-US" dirty="0">
              <a:solidFill>
                <a:schemeClr val="tx1"/>
              </a:solidFill>
              <a:latin typeface="Palatino Linotype" pitchFamily="18" charset="0"/>
            </a:endParaRPr>
          </a:p>
        </p:txBody>
      </p:sp>
      <p:sp>
        <p:nvSpPr>
          <p:cNvPr id="13" name="Footer Placeholder 12"/>
          <p:cNvSpPr>
            <a:spLocks noGrp="1"/>
          </p:cNvSpPr>
          <p:nvPr>
            <p:ph type="ftr" sz="quarter" idx="11"/>
          </p:nvPr>
        </p:nvSpPr>
        <p:spPr/>
        <p:txBody>
          <a:bodyPr/>
          <a:lstStyle/>
          <a:p>
            <a:pPr>
              <a:defRPr/>
            </a:pPr>
            <a:r>
              <a:rPr lang="en-US" smtClean="0"/>
              <a:t>John F. Levy © 2010</a:t>
            </a:r>
            <a:endParaRPr lang="en-US" dirty="0"/>
          </a:p>
        </p:txBody>
      </p:sp>
      <p:cxnSp>
        <p:nvCxnSpPr>
          <p:cNvPr id="15" name="Straight Connector 14"/>
          <p:cNvCxnSpPr/>
          <p:nvPr/>
        </p:nvCxnSpPr>
        <p:spPr>
          <a:xfrm>
            <a:off x="3200400" y="22860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0400" y="39624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0400" y="56388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pPr eaLnBrk="1" hangingPunct="1">
              <a:defRPr/>
            </a:pPr>
            <a:r>
              <a:rPr lang="en-US" sz="4800" dirty="0" smtClean="0"/>
              <a:t>Plans</a:t>
            </a:r>
          </a:p>
        </p:txBody>
      </p:sp>
      <p:sp>
        <p:nvSpPr>
          <p:cNvPr id="10245" name="Rectangle 3"/>
          <p:cNvSpPr>
            <a:spLocks noGrp="1" noChangeArrowheads="1"/>
          </p:cNvSpPr>
          <p:nvPr>
            <p:ph idx="1"/>
          </p:nvPr>
        </p:nvSpPr>
        <p:spPr>
          <a:xfrm>
            <a:off x="304800" y="1822450"/>
            <a:ext cx="8534400" cy="4502150"/>
          </a:xfrm>
        </p:spPr>
        <p:txBody>
          <a:bodyPr/>
          <a:lstStyle/>
          <a:p>
            <a:pPr eaLnBrk="1" hangingPunct="1">
              <a:buFont typeface="Wingdings" pitchFamily="2" charset="2"/>
              <a:buNone/>
            </a:pPr>
            <a:r>
              <a:rPr lang="en-US" sz="4000" dirty="0" smtClean="0"/>
              <a:t>“If you fail to plan, you plan to fail.”</a:t>
            </a:r>
          </a:p>
          <a:p>
            <a:pPr algn="r" eaLnBrk="1" hangingPunct="1">
              <a:buFont typeface="Wingdings" pitchFamily="2" charset="2"/>
              <a:buNone/>
            </a:pPr>
            <a:r>
              <a:rPr lang="en-US" sz="4400" dirty="0" smtClean="0"/>
              <a:t>- </a:t>
            </a:r>
            <a:r>
              <a:rPr lang="en-US" dirty="0" smtClean="0"/>
              <a:t>Anon.</a:t>
            </a:r>
          </a:p>
        </p:txBody>
      </p:sp>
      <p:sp>
        <p:nvSpPr>
          <p:cNvPr id="10243" name="Slide Number Placeholder 4"/>
          <p:cNvSpPr>
            <a:spLocks noGrp="1"/>
          </p:cNvSpPr>
          <p:nvPr>
            <p:ph type="sldNum" sz="quarter" idx="12"/>
          </p:nvPr>
        </p:nvSpPr>
        <p:spPr>
          <a:noFill/>
        </p:spPr>
        <p:txBody>
          <a:bodyPr/>
          <a:lstStyle/>
          <a:p>
            <a:fld id="{2CB11E69-77C2-4C3E-893A-976E17F5CF6E}" type="slidenum">
              <a:rPr lang="en-US" smtClean="0">
                <a:latin typeface="Century Gothic" pitchFamily="1" charset="0"/>
              </a:rPr>
              <a:pPr/>
              <a:t>8</a:t>
            </a:fld>
            <a:endParaRPr lang="en-US" dirty="0" smtClean="0">
              <a:latin typeface="Century Gothic" pitchFamily="1" charset="0"/>
            </a:endParaRPr>
          </a:p>
        </p:txBody>
      </p:sp>
      <p:pic>
        <p:nvPicPr>
          <p:cNvPr id="6" name="Picture 5" descr="C:\Documents and Settings\JLevy\Application Data\Microsoft\Media Catalog\Downloaded Clips\cl0\PE01508_.wmf"/>
          <p:cNvPicPr>
            <a:picLocks noChangeAspect="1" noChangeArrowheads="1"/>
          </p:cNvPicPr>
          <p:nvPr/>
        </p:nvPicPr>
        <p:blipFill>
          <a:blip r:embed="rId3" cstate="print"/>
          <a:srcRect/>
          <a:stretch>
            <a:fillRect/>
          </a:stretch>
        </p:blipFill>
        <p:spPr bwMode="auto">
          <a:xfrm>
            <a:off x="609600" y="2769088"/>
            <a:ext cx="3733800" cy="38238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81000" y="457200"/>
            <a:ext cx="8382000" cy="914400"/>
          </a:xfrm>
        </p:spPr>
        <p:txBody>
          <a:bodyPr>
            <a:normAutofit/>
          </a:bodyPr>
          <a:lstStyle/>
          <a:p>
            <a:pPr eaLnBrk="1" hangingPunct="1">
              <a:defRPr/>
            </a:pPr>
            <a:r>
              <a:rPr lang="en-US" sz="4800" dirty="0" smtClean="0"/>
              <a:t>Allocation of Resources</a:t>
            </a:r>
            <a:endParaRPr lang="en-US" sz="2400" dirty="0" smtClean="0"/>
          </a:p>
        </p:txBody>
      </p:sp>
      <p:sp>
        <p:nvSpPr>
          <p:cNvPr id="13315" name="Slide Number Placeholder 4"/>
          <p:cNvSpPr>
            <a:spLocks noGrp="1"/>
          </p:cNvSpPr>
          <p:nvPr>
            <p:ph type="sldNum" sz="quarter" idx="12"/>
          </p:nvPr>
        </p:nvSpPr>
        <p:spPr>
          <a:noFill/>
        </p:spPr>
        <p:txBody>
          <a:bodyPr/>
          <a:lstStyle/>
          <a:p>
            <a:fld id="{58BD3471-A6E9-4B1E-BDD3-19DDFF6BBA93}" type="slidenum">
              <a:rPr lang="en-US" smtClean="0">
                <a:latin typeface="Century Gothic" pitchFamily="1" charset="0"/>
              </a:rPr>
              <a:pPr/>
              <a:t>9</a:t>
            </a:fld>
            <a:endParaRPr lang="en-US" dirty="0" smtClean="0">
              <a:latin typeface="Century Gothic" pitchFamily="1" charset="0"/>
            </a:endParaRPr>
          </a:p>
        </p:txBody>
      </p:sp>
      <p:sp>
        <p:nvSpPr>
          <p:cNvPr id="7" name="Rectangle 6"/>
          <p:cNvSpPr/>
          <p:nvPr/>
        </p:nvSpPr>
        <p:spPr>
          <a:xfrm>
            <a:off x="304800" y="1524000"/>
            <a:ext cx="4572000" cy="2000548"/>
          </a:xfrm>
          <a:prstGeom prst="rect">
            <a:avLst/>
          </a:prstGeom>
        </p:spPr>
        <p:txBody>
          <a:bodyPr>
            <a:spAutoFit/>
          </a:bodyPr>
          <a:lstStyle/>
          <a:p>
            <a:r>
              <a:rPr kumimoji="1" lang="en-US" sz="3200" dirty="0" smtClean="0">
                <a:solidFill>
                  <a:schemeClr val="tx1"/>
                </a:solidFill>
                <a:latin typeface="Palatino Linotype" pitchFamily="18" charset="0"/>
              </a:rPr>
              <a:t>Minutes are worth more than money. Spend them wisely</a:t>
            </a:r>
          </a:p>
          <a:p>
            <a:pPr algn="r"/>
            <a:r>
              <a:rPr kumimoji="1" lang="en-US" sz="2800" dirty="0" smtClean="0">
                <a:solidFill>
                  <a:schemeClr val="tx1"/>
                </a:solidFill>
                <a:latin typeface="Palatino Linotype" pitchFamily="18" charset="0"/>
              </a:rPr>
              <a:t>-Thomas P. Murphy </a:t>
            </a:r>
            <a:endParaRPr kumimoji="1" lang="en-US" sz="3200" dirty="0">
              <a:solidFill>
                <a:schemeClr val="tx1"/>
              </a:solidFill>
              <a:latin typeface="Palatino Linotype" pitchFamily="18" charset="0"/>
            </a:endParaRPr>
          </a:p>
        </p:txBody>
      </p:sp>
      <p:pic>
        <p:nvPicPr>
          <p:cNvPr id="8" name="Picture 4" descr="C:\Documents and Settings\JLevy\Application Data\Microsoft\Media Catalog\Downloaded Clips\cl0\PE01539_.wmf"/>
          <p:cNvPicPr>
            <a:picLocks noChangeAspect="1" noChangeArrowheads="1"/>
          </p:cNvPicPr>
          <p:nvPr/>
        </p:nvPicPr>
        <p:blipFill>
          <a:blip r:embed="rId3" cstate="print"/>
          <a:srcRect/>
          <a:stretch>
            <a:fillRect/>
          </a:stretch>
        </p:blipFill>
        <p:spPr bwMode="auto">
          <a:xfrm>
            <a:off x="4953000" y="1524000"/>
            <a:ext cx="1432833" cy="2286000"/>
          </a:xfrm>
          <a:prstGeom prst="rect">
            <a:avLst/>
          </a:prstGeom>
          <a:noFill/>
          <a:ln w="9525">
            <a:noFill/>
            <a:miter lim="800000"/>
            <a:headEnd/>
            <a:tailEnd/>
          </a:ln>
        </p:spPr>
      </p:pic>
      <p:sp>
        <p:nvSpPr>
          <p:cNvPr id="11" name="TextBox 10"/>
          <p:cNvSpPr txBox="1"/>
          <p:nvPr/>
        </p:nvSpPr>
        <p:spPr>
          <a:xfrm>
            <a:off x="3962400" y="4038600"/>
            <a:ext cx="4876800" cy="2062103"/>
          </a:xfrm>
          <a:prstGeom prst="rect">
            <a:avLst/>
          </a:prstGeom>
          <a:noFill/>
        </p:spPr>
        <p:txBody>
          <a:bodyPr wrap="square" rtlCol="0">
            <a:spAutoFit/>
          </a:bodyPr>
          <a:lstStyle/>
          <a:p>
            <a:pPr algn="r"/>
            <a:r>
              <a:rPr kumimoji="1" lang="en-US" sz="3200" dirty="0" smtClean="0">
                <a:solidFill>
                  <a:schemeClr val="tx1"/>
                </a:solidFill>
                <a:latin typeface="Palatino Linotype" pitchFamily="18" charset="0"/>
              </a:rPr>
              <a:t>I've got all the money I'll ever need, if I die by four o'clock. </a:t>
            </a:r>
            <a:br>
              <a:rPr kumimoji="1" lang="en-US" sz="3200" dirty="0" smtClean="0">
                <a:solidFill>
                  <a:schemeClr val="tx1"/>
                </a:solidFill>
                <a:latin typeface="Palatino Linotype" pitchFamily="18" charset="0"/>
              </a:rPr>
            </a:br>
            <a:r>
              <a:rPr kumimoji="1" lang="en-US" sz="2800" dirty="0" smtClean="0">
                <a:solidFill>
                  <a:schemeClr val="tx1"/>
                </a:solidFill>
                <a:latin typeface="Palatino Linotype" pitchFamily="18" charset="0"/>
              </a:rPr>
              <a:t>--Henny Youngman </a:t>
            </a:r>
            <a:endParaRPr kumimoji="1" lang="en-US" sz="3200" dirty="0">
              <a:solidFill>
                <a:schemeClr val="tx1"/>
              </a:solidFill>
              <a:latin typeface="Palatino Linotype" pitchFamily="18" charset="0"/>
            </a:endParaRPr>
          </a:p>
        </p:txBody>
      </p:sp>
      <p:sp>
        <p:nvSpPr>
          <p:cNvPr id="12" name="TextBox 11"/>
          <p:cNvSpPr txBox="1"/>
          <p:nvPr/>
        </p:nvSpPr>
        <p:spPr>
          <a:xfrm>
            <a:off x="6553200" y="2133600"/>
            <a:ext cx="1905000" cy="707886"/>
          </a:xfrm>
          <a:prstGeom prst="rect">
            <a:avLst/>
          </a:prstGeom>
          <a:noFill/>
        </p:spPr>
        <p:txBody>
          <a:bodyPr wrap="square" rtlCol="0">
            <a:spAutoFit/>
          </a:bodyPr>
          <a:lstStyle/>
          <a:p>
            <a:r>
              <a:rPr lang="en-US" sz="4000" b="1" dirty="0" smtClean="0">
                <a:solidFill>
                  <a:srgbClr val="FF0000"/>
                </a:solidFill>
              </a:rPr>
              <a:t>Time</a:t>
            </a:r>
            <a:endParaRPr lang="en-US" sz="4000" b="1" dirty="0">
              <a:solidFill>
                <a:srgbClr val="FF0000"/>
              </a:solidFill>
            </a:endParaRPr>
          </a:p>
        </p:txBody>
      </p:sp>
      <p:pic>
        <p:nvPicPr>
          <p:cNvPr id="13" name="Picture 5" descr="C:\Documents and Settings\JLevy\Application Data\Microsoft\Media Catalog\Downloaded Clips\cl0\BS01045_.wmf"/>
          <p:cNvPicPr>
            <a:picLocks noChangeAspect="1" noChangeArrowheads="1"/>
          </p:cNvPicPr>
          <p:nvPr/>
        </p:nvPicPr>
        <p:blipFill>
          <a:blip r:embed="rId4" cstate="print"/>
          <a:srcRect/>
          <a:stretch>
            <a:fillRect/>
          </a:stretch>
        </p:blipFill>
        <p:spPr bwMode="auto">
          <a:xfrm>
            <a:off x="2134798" y="4114800"/>
            <a:ext cx="2089773" cy="2057400"/>
          </a:xfrm>
          <a:prstGeom prst="rect">
            <a:avLst/>
          </a:prstGeom>
          <a:noFill/>
          <a:ln w="9525">
            <a:noFill/>
            <a:miter lim="800000"/>
            <a:headEnd/>
            <a:tailEnd/>
          </a:ln>
        </p:spPr>
      </p:pic>
      <p:sp>
        <p:nvSpPr>
          <p:cNvPr id="14" name="TextBox 13"/>
          <p:cNvSpPr txBox="1"/>
          <p:nvPr/>
        </p:nvSpPr>
        <p:spPr>
          <a:xfrm>
            <a:off x="228600" y="4572000"/>
            <a:ext cx="1905000" cy="707886"/>
          </a:xfrm>
          <a:prstGeom prst="rect">
            <a:avLst/>
          </a:prstGeom>
          <a:noFill/>
        </p:spPr>
        <p:txBody>
          <a:bodyPr wrap="square" rtlCol="0">
            <a:spAutoFit/>
          </a:bodyPr>
          <a:lstStyle/>
          <a:p>
            <a:r>
              <a:rPr lang="en-US" sz="4000" b="1" dirty="0" smtClean="0">
                <a:solidFill>
                  <a:srgbClr val="00B050"/>
                </a:solidFill>
              </a:rPr>
              <a:t>Money</a:t>
            </a:r>
            <a:endParaRPr lang="en-US" sz="4000" b="1" dirty="0">
              <a:solidFill>
                <a:srgbClr val="00B050"/>
              </a:solidFill>
            </a:endParaRPr>
          </a:p>
        </p:txBody>
      </p:sp>
      <p:sp>
        <p:nvSpPr>
          <p:cNvPr id="16" name="Footer Placeholder 15"/>
          <p:cNvSpPr>
            <a:spLocks noGrp="1"/>
          </p:cNvSpPr>
          <p:nvPr>
            <p:ph type="ftr" sz="quarter" idx="11"/>
          </p:nvPr>
        </p:nvSpPr>
        <p:spPr/>
        <p:txBody>
          <a:bodyPr/>
          <a:lstStyle/>
          <a:p>
            <a:pPr>
              <a:defRPr/>
            </a:pPr>
            <a:r>
              <a:rPr lang="en-US" smtClean="0"/>
              <a:t>John F. Levy © 2010</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9">
      <a:dk1>
        <a:srgbClr val="001644"/>
      </a:dk1>
      <a:lt1>
        <a:sysClr val="window" lastClr="FFFFFF"/>
      </a:lt1>
      <a:dk2>
        <a:srgbClr val="002470"/>
      </a:dk2>
      <a:lt2>
        <a:srgbClr val="D2E1FF"/>
      </a:lt2>
      <a:accent1>
        <a:srgbClr val="FF0000"/>
      </a:accent1>
      <a:accent2>
        <a:srgbClr val="A50021"/>
      </a:accent2>
      <a:accent3>
        <a:srgbClr val="FF2F59"/>
      </a:accent3>
      <a:accent4>
        <a:srgbClr val="2169FF"/>
      </a:accent4>
      <a:accent5>
        <a:srgbClr val="90B4FF"/>
      </a:accent5>
      <a:accent6>
        <a:srgbClr val="4D4D4D"/>
      </a:accent6>
      <a:hlink>
        <a:srgbClr val="5F5F5F"/>
      </a:hlink>
      <a:folHlink>
        <a:srgbClr val="9191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emplate>
  <TotalTime>7638</TotalTime>
  <Words>1887</Words>
  <Application>Microsoft Office PowerPoint</Application>
  <PresentationFormat>On-screen Show (4:3)</PresentationFormat>
  <Paragraphs>508</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Foundry</vt:lpstr>
      <vt:lpstr>I Know I Will Be Wrong Creating the Best Projections You Can</vt:lpstr>
      <vt:lpstr>Slide 2</vt:lpstr>
      <vt:lpstr>Session Objectives</vt:lpstr>
      <vt:lpstr>Session Objectives</vt:lpstr>
      <vt:lpstr>Why Budget?</vt:lpstr>
      <vt:lpstr>The Virtuous Circle</vt:lpstr>
      <vt:lpstr>Goals</vt:lpstr>
      <vt:lpstr>Plans</vt:lpstr>
      <vt:lpstr>Allocation of Resources</vt:lpstr>
      <vt:lpstr>Actions</vt:lpstr>
      <vt:lpstr>The Hedgehog Concept</vt:lpstr>
      <vt:lpstr>How to Budget</vt:lpstr>
      <vt:lpstr>Types of Budgets</vt:lpstr>
      <vt:lpstr>How Budgets Affect Actions</vt:lpstr>
      <vt:lpstr>Budgets Gone Bad</vt:lpstr>
      <vt:lpstr>Budget Fixes</vt:lpstr>
      <vt:lpstr>Revenue Forecasting</vt:lpstr>
      <vt:lpstr>Cost Projections</vt:lpstr>
      <vt:lpstr>Cash Forecasts</vt:lpstr>
      <vt:lpstr>CSFs and KPIs</vt:lpstr>
      <vt:lpstr>Benchmarking</vt:lpstr>
      <vt:lpstr>Key Factors to Benchmark</vt:lpstr>
      <vt:lpstr>Key Factors (cont’d)</vt:lpstr>
      <vt:lpstr>Balanced Scorecard</vt:lpstr>
      <vt:lpstr>Balanced Scorecard</vt:lpstr>
      <vt:lpstr>Balanced Scorecard</vt:lpstr>
      <vt:lpstr>Key Benefit</vt:lpstr>
      <vt:lpstr>The Balanced Scorecard</vt:lpstr>
      <vt:lpstr>Strategy Translated into KPIs within 4 Balanced Perspectives</vt:lpstr>
      <vt:lpstr>Strategy Translated into KPIs within 4 Balanced Perspectives</vt:lpstr>
      <vt:lpstr>Benefits of BSC</vt:lpstr>
      <vt:lpstr>Still Not Convinced?</vt:lpstr>
      <vt:lpstr>Measurement</vt:lpstr>
      <vt:lpstr>Financial Report Design Considerations</vt:lpstr>
      <vt:lpstr>Southwest Airlines</vt:lpstr>
      <vt:lpstr>Is This Good Performance?</vt:lpstr>
      <vt:lpstr>Is This Good Performance?</vt:lpstr>
      <vt:lpstr>Risks</vt:lpstr>
      <vt:lpstr>The Black Swan</vt:lpstr>
      <vt:lpstr>What Is A Black Swan?</vt:lpstr>
      <vt:lpstr>Examples of Black Swans</vt:lpstr>
      <vt:lpstr>Mediocristan</vt:lpstr>
      <vt:lpstr>Mediocristan</vt:lpstr>
      <vt:lpstr>Confirmation Error</vt:lpstr>
      <vt:lpstr>Narrative Fallacy</vt:lpstr>
      <vt:lpstr>The Turkey</vt:lpstr>
      <vt:lpstr>The Turkey</vt:lpstr>
      <vt:lpstr>Moral</vt:lpstr>
      <vt:lpstr>The Fallacy of the Bell Curve</vt:lpstr>
      <vt:lpstr>Focus on What Matters</vt:lpstr>
      <vt:lpstr>Or You Could Miss the Mark</vt:lpstr>
      <vt:lpstr>What Do You DO</vt:lpstr>
      <vt:lpstr>Questions?</vt:lpstr>
      <vt:lpstr>Slide 54</vt:lpstr>
    </vt:vector>
  </TitlesOfParts>
  <Company>Executive Education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Levy</dc:creator>
  <cp:lastModifiedBy>John Levy</cp:lastModifiedBy>
  <cp:revision>335</cp:revision>
  <dcterms:created xsi:type="dcterms:W3CDTF">2005-11-03T14:36:37Z</dcterms:created>
  <dcterms:modified xsi:type="dcterms:W3CDTF">2010-03-13T16:53:30Z</dcterms:modified>
</cp:coreProperties>
</file>