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diagrams/drawing1.xml" ContentType="application/vnd.ms-office.drawingml.diagramDrawing+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diagrams/quickStyle1.xml" ContentType="application/vnd.openxmlformats-officedocument.drawingml.diagramStyl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7"/>
  </p:notesMasterIdLst>
  <p:handoutMasterIdLst>
    <p:handoutMasterId r:id="rId58"/>
  </p:handoutMasterIdLst>
  <p:sldIdLst>
    <p:sldId id="256" r:id="rId2"/>
    <p:sldId id="353" r:id="rId3"/>
    <p:sldId id="331" r:id="rId4"/>
    <p:sldId id="283" r:id="rId5"/>
    <p:sldId id="318" r:id="rId6"/>
    <p:sldId id="354" r:id="rId7"/>
    <p:sldId id="285" r:id="rId8"/>
    <p:sldId id="316" r:id="rId9"/>
    <p:sldId id="346" r:id="rId10"/>
    <p:sldId id="317" r:id="rId11"/>
    <p:sldId id="350" r:id="rId12"/>
    <p:sldId id="286" r:id="rId13"/>
    <p:sldId id="351" r:id="rId14"/>
    <p:sldId id="328" r:id="rId15"/>
    <p:sldId id="326" r:id="rId16"/>
    <p:sldId id="327" r:id="rId17"/>
    <p:sldId id="332" r:id="rId18"/>
    <p:sldId id="322" r:id="rId19"/>
    <p:sldId id="324" r:id="rId20"/>
    <p:sldId id="348" r:id="rId21"/>
    <p:sldId id="284" r:id="rId22"/>
    <p:sldId id="323" r:id="rId23"/>
    <p:sldId id="343" r:id="rId24"/>
    <p:sldId id="290" r:id="rId25"/>
    <p:sldId id="287" r:id="rId26"/>
    <p:sldId id="333" r:id="rId27"/>
    <p:sldId id="303" r:id="rId28"/>
    <p:sldId id="294" r:id="rId29"/>
    <p:sldId id="293" r:id="rId30"/>
    <p:sldId id="291" r:id="rId31"/>
    <p:sldId id="358" r:id="rId32"/>
    <p:sldId id="359" r:id="rId33"/>
    <p:sldId id="361" r:id="rId34"/>
    <p:sldId id="363" r:id="rId35"/>
    <p:sldId id="362" r:id="rId36"/>
    <p:sldId id="364" r:id="rId37"/>
    <p:sldId id="349" r:id="rId38"/>
    <p:sldId id="295" r:id="rId39"/>
    <p:sldId id="357" r:id="rId40"/>
    <p:sldId id="325" r:id="rId41"/>
    <p:sldId id="307" r:id="rId42"/>
    <p:sldId id="304" r:id="rId43"/>
    <p:sldId id="355" r:id="rId44"/>
    <p:sldId id="356" r:id="rId45"/>
    <p:sldId id="360" r:id="rId46"/>
    <p:sldId id="305" r:id="rId47"/>
    <p:sldId id="306" r:id="rId48"/>
    <p:sldId id="308" r:id="rId49"/>
    <p:sldId id="309" r:id="rId50"/>
    <p:sldId id="334" r:id="rId51"/>
    <p:sldId id="335" r:id="rId52"/>
    <p:sldId id="310" r:id="rId53"/>
    <p:sldId id="336" r:id="rId54"/>
    <p:sldId id="352" r:id="rId55"/>
    <p:sldId id="273" r:id="rId56"/>
  </p:sldIdLst>
  <p:sldSz cx="9144000" cy="6858000" type="screen4x3"/>
  <p:notesSz cx="7315200" cy="9601200"/>
  <p:defaultTextStyle>
    <a:defPPr>
      <a:defRPr lang="en-US"/>
    </a:defPPr>
    <a:lvl1pPr algn="l" rtl="0" fontAlgn="base">
      <a:spcBef>
        <a:spcPct val="0"/>
      </a:spcBef>
      <a:spcAft>
        <a:spcPct val="0"/>
      </a:spcAft>
      <a:defRPr sz="900" kern="1200">
        <a:solidFill>
          <a:schemeClr val="bg1"/>
        </a:solidFill>
        <a:latin typeface="Century Gothic" pitchFamily="34" charset="0"/>
        <a:ea typeface="+mn-ea"/>
        <a:cs typeface="+mn-cs"/>
      </a:defRPr>
    </a:lvl1pPr>
    <a:lvl2pPr marL="457200" algn="l" rtl="0" fontAlgn="base">
      <a:spcBef>
        <a:spcPct val="0"/>
      </a:spcBef>
      <a:spcAft>
        <a:spcPct val="0"/>
      </a:spcAft>
      <a:defRPr sz="900" kern="1200">
        <a:solidFill>
          <a:schemeClr val="bg1"/>
        </a:solidFill>
        <a:latin typeface="Century Gothic" pitchFamily="34" charset="0"/>
        <a:ea typeface="+mn-ea"/>
        <a:cs typeface="+mn-cs"/>
      </a:defRPr>
    </a:lvl2pPr>
    <a:lvl3pPr marL="914400" algn="l" rtl="0" fontAlgn="base">
      <a:spcBef>
        <a:spcPct val="0"/>
      </a:spcBef>
      <a:spcAft>
        <a:spcPct val="0"/>
      </a:spcAft>
      <a:defRPr sz="900" kern="1200">
        <a:solidFill>
          <a:schemeClr val="bg1"/>
        </a:solidFill>
        <a:latin typeface="Century Gothic" pitchFamily="34" charset="0"/>
        <a:ea typeface="+mn-ea"/>
        <a:cs typeface="+mn-cs"/>
      </a:defRPr>
    </a:lvl3pPr>
    <a:lvl4pPr marL="1371600" algn="l" rtl="0" fontAlgn="base">
      <a:spcBef>
        <a:spcPct val="0"/>
      </a:spcBef>
      <a:spcAft>
        <a:spcPct val="0"/>
      </a:spcAft>
      <a:defRPr sz="900" kern="1200">
        <a:solidFill>
          <a:schemeClr val="bg1"/>
        </a:solidFill>
        <a:latin typeface="Century Gothic" pitchFamily="34" charset="0"/>
        <a:ea typeface="+mn-ea"/>
        <a:cs typeface="+mn-cs"/>
      </a:defRPr>
    </a:lvl4pPr>
    <a:lvl5pPr marL="1828800" algn="l" rtl="0" fontAlgn="base">
      <a:spcBef>
        <a:spcPct val="0"/>
      </a:spcBef>
      <a:spcAft>
        <a:spcPct val="0"/>
      </a:spcAft>
      <a:defRPr sz="900" kern="1200">
        <a:solidFill>
          <a:schemeClr val="bg1"/>
        </a:solidFill>
        <a:latin typeface="Century Gothic" pitchFamily="34" charset="0"/>
        <a:ea typeface="+mn-ea"/>
        <a:cs typeface="+mn-cs"/>
      </a:defRPr>
    </a:lvl5pPr>
    <a:lvl6pPr marL="2286000" algn="l" defTabSz="914400" rtl="0" eaLnBrk="1" latinLnBrk="0" hangingPunct="1">
      <a:defRPr sz="900" kern="1200">
        <a:solidFill>
          <a:schemeClr val="bg1"/>
        </a:solidFill>
        <a:latin typeface="Century Gothic" pitchFamily="34" charset="0"/>
        <a:ea typeface="+mn-ea"/>
        <a:cs typeface="+mn-cs"/>
      </a:defRPr>
    </a:lvl6pPr>
    <a:lvl7pPr marL="2743200" algn="l" defTabSz="914400" rtl="0" eaLnBrk="1" latinLnBrk="0" hangingPunct="1">
      <a:defRPr sz="900" kern="1200">
        <a:solidFill>
          <a:schemeClr val="bg1"/>
        </a:solidFill>
        <a:latin typeface="Century Gothic" pitchFamily="34" charset="0"/>
        <a:ea typeface="+mn-ea"/>
        <a:cs typeface="+mn-cs"/>
      </a:defRPr>
    </a:lvl7pPr>
    <a:lvl8pPr marL="3200400" algn="l" defTabSz="914400" rtl="0" eaLnBrk="1" latinLnBrk="0" hangingPunct="1">
      <a:defRPr sz="900" kern="1200">
        <a:solidFill>
          <a:schemeClr val="bg1"/>
        </a:solidFill>
        <a:latin typeface="Century Gothic" pitchFamily="34" charset="0"/>
        <a:ea typeface="+mn-ea"/>
        <a:cs typeface="+mn-cs"/>
      </a:defRPr>
    </a:lvl8pPr>
    <a:lvl9pPr marL="3657600" algn="l" defTabSz="914400" rtl="0" eaLnBrk="1" latinLnBrk="0" hangingPunct="1">
      <a:defRPr sz="900" kern="1200">
        <a:solidFill>
          <a:schemeClr val="bg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292929"/>
    <a:srgbClr val="5F5F5F"/>
    <a:srgbClr val="B2B2B2"/>
    <a:srgbClr val="FF0000"/>
    <a:srgbClr val="A50021"/>
    <a:srgbClr val="CC33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6" autoAdjust="0"/>
    <p:restoredTop sz="86339" autoAdjust="0"/>
  </p:normalViewPr>
  <p:slideViewPr>
    <p:cSldViewPr>
      <p:cViewPr varScale="1">
        <p:scale>
          <a:sx n="72" d="100"/>
          <a:sy n="72" d="100"/>
        </p:scale>
        <p:origin x="-8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44"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566913-6ABF-4D8D-AD85-BB0A3EB6C2D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D805F30-206D-437F-A4C1-B3DC188B5CEC}">
      <dgm:prSet phldrT="[Text]" custT="1"/>
      <dgm:spPr/>
      <dgm:t>
        <a:bodyPr/>
        <a:lstStyle/>
        <a:p>
          <a:r>
            <a:rPr lang="en-US" sz="2800" dirty="0" smtClean="0"/>
            <a:t>Shareholders</a:t>
          </a:r>
          <a:endParaRPr lang="en-US" sz="2800" dirty="0"/>
        </a:p>
      </dgm:t>
    </dgm:pt>
    <dgm:pt modelId="{F457E4B3-2E47-4D95-A96B-7FA355186D2E}" type="parTrans" cxnId="{039A32FC-CD3B-4AD0-8F35-C1958937A5D9}">
      <dgm:prSet/>
      <dgm:spPr/>
      <dgm:t>
        <a:bodyPr/>
        <a:lstStyle/>
        <a:p>
          <a:endParaRPr lang="en-US"/>
        </a:p>
      </dgm:t>
    </dgm:pt>
    <dgm:pt modelId="{096ACACD-0580-49D4-817B-175DCD02765B}" type="sibTrans" cxnId="{039A32FC-CD3B-4AD0-8F35-C1958937A5D9}">
      <dgm:prSet/>
      <dgm:spPr/>
      <dgm:t>
        <a:bodyPr/>
        <a:lstStyle/>
        <a:p>
          <a:endParaRPr lang="en-US"/>
        </a:p>
      </dgm:t>
    </dgm:pt>
    <dgm:pt modelId="{EE212C8D-BEF8-47E2-B549-16D770648DBD}">
      <dgm:prSet phldrT="[Text]" custT="1"/>
      <dgm:spPr/>
      <dgm:t>
        <a:bodyPr/>
        <a:lstStyle/>
        <a:p>
          <a:r>
            <a:rPr lang="en-US" sz="1800" dirty="0" smtClean="0"/>
            <a:t>Board of Directors</a:t>
          </a:r>
          <a:endParaRPr lang="en-US" sz="1800" dirty="0"/>
        </a:p>
      </dgm:t>
    </dgm:pt>
    <dgm:pt modelId="{5CD6C1F8-C674-4BB7-BFC3-08CFA364417B}" type="parTrans" cxnId="{4978855D-3314-4E13-9048-E5F88A78C41F}">
      <dgm:prSet/>
      <dgm:spPr/>
      <dgm:t>
        <a:bodyPr/>
        <a:lstStyle/>
        <a:p>
          <a:endParaRPr lang="en-US" dirty="0"/>
        </a:p>
      </dgm:t>
    </dgm:pt>
    <dgm:pt modelId="{37D92065-CFC6-4E6B-9A60-6D149CDA3C51}" type="sibTrans" cxnId="{4978855D-3314-4E13-9048-E5F88A78C41F}">
      <dgm:prSet/>
      <dgm:spPr/>
      <dgm:t>
        <a:bodyPr/>
        <a:lstStyle/>
        <a:p>
          <a:endParaRPr lang="en-US"/>
        </a:p>
      </dgm:t>
    </dgm:pt>
    <dgm:pt modelId="{79B3F3C7-A33F-4937-B85E-8609BAF0FA2F}">
      <dgm:prSet phldrT="[Text]" custT="1"/>
      <dgm:spPr/>
      <dgm:t>
        <a:bodyPr/>
        <a:lstStyle/>
        <a:p>
          <a:r>
            <a:rPr lang="en-US" sz="1400" dirty="0" smtClean="0"/>
            <a:t>Chairman/</a:t>
          </a:r>
          <a:br>
            <a:rPr lang="en-US" sz="1400" dirty="0" smtClean="0"/>
          </a:br>
          <a:r>
            <a:rPr lang="en-US" sz="1400" dirty="0" smtClean="0"/>
            <a:t>Lead Director</a:t>
          </a:r>
          <a:endParaRPr lang="en-US" sz="1400" dirty="0"/>
        </a:p>
      </dgm:t>
    </dgm:pt>
    <dgm:pt modelId="{DA484C92-0E3E-4865-97D1-7CDCAAD9474E}" type="parTrans" cxnId="{F25FEBD4-704B-4128-833C-2AE1149287AC}">
      <dgm:prSet/>
      <dgm:spPr/>
      <dgm:t>
        <a:bodyPr/>
        <a:lstStyle/>
        <a:p>
          <a:endParaRPr lang="en-US" dirty="0"/>
        </a:p>
      </dgm:t>
    </dgm:pt>
    <dgm:pt modelId="{2671929A-045D-44FD-8475-B0E5DD3164B7}" type="sibTrans" cxnId="{F25FEBD4-704B-4128-833C-2AE1149287AC}">
      <dgm:prSet/>
      <dgm:spPr/>
      <dgm:t>
        <a:bodyPr/>
        <a:lstStyle/>
        <a:p>
          <a:endParaRPr lang="en-US"/>
        </a:p>
      </dgm:t>
    </dgm:pt>
    <dgm:pt modelId="{340F861E-0A04-4594-AC71-779A90374C93}">
      <dgm:prSet phldrT="[Text]" custT="1"/>
      <dgm:spPr/>
      <dgm:t>
        <a:bodyPr/>
        <a:lstStyle/>
        <a:p>
          <a:r>
            <a:rPr lang="en-US" sz="1400" dirty="0" smtClean="0"/>
            <a:t>Governance and Nominating Committee</a:t>
          </a:r>
          <a:endParaRPr lang="en-US" sz="1400" dirty="0"/>
        </a:p>
      </dgm:t>
    </dgm:pt>
    <dgm:pt modelId="{97CC5DBF-82C6-4B2B-97FA-3B34292B1309}" type="parTrans" cxnId="{A58B821B-07AC-49B4-85D2-5C6623AE1BB2}">
      <dgm:prSet/>
      <dgm:spPr/>
      <dgm:t>
        <a:bodyPr/>
        <a:lstStyle/>
        <a:p>
          <a:endParaRPr lang="en-US" dirty="0"/>
        </a:p>
      </dgm:t>
    </dgm:pt>
    <dgm:pt modelId="{24D85B9D-6964-4181-A38C-BA0FE8AC18AF}" type="sibTrans" cxnId="{A58B821B-07AC-49B4-85D2-5C6623AE1BB2}">
      <dgm:prSet/>
      <dgm:spPr/>
      <dgm:t>
        <a:bodyPr/>
        <a:lstStyle/>
        <a:p>
          <a:endParaRPr lang="en-US"/>
        </a:p>
      </dgm:t>
    </dgm:pt>
    <dgm:pt modelId="{DE470C45-A390-43FF-BD8C-3C56002EF090}">
      <dgm:prSet phldrT="[Text]" custT="1"/>
      <dgm:spPr/>
      <dgm:t>
        <a:bodyPr/>
        <a:lstStyle/>
        <a:p>
          <a:r>
            <a:rPr lang="en-US" sz="1400" dirty="0" smtClean="0"/>
            <a:t>Compensation Committee</a:t>
          </a:r>
          <a:endParaRPr lang="en-US" sz="1400" dirty="0"/>
        </a:p>
      </dgm:t>
    </dgm:pt>
    <dgm:pt modelId="{44E8C340-420A-461E-AA0F-76C934152779}" type="parTrans" cxnId="{2291F111-754E-42B8-9974-A330240FC0F9}">
      <dgm:prSet/>
      <dgm:spPr/>
      <dgm:t>
        <a:bodyPr/>
        <a:lstStyle/>
        <a:p>
          <a:endParaRPr lang="en-US" dirty="0"/>
        </a:p>
      </dgm:t>
    </dgm:pt>
    <dgm:pt modelId="{1729CBF5-6418-40AE-86C9-1BEAC3B6D491}" type="sibTrans" cxnId="{2291F111-754E-42B8-9974-A330240FC0F9}">
      <dgm:prSet/>
      <dgm:spPr/>
      <dgm:t>
        <a:bodyPr/>
        <a:lstStyle/>
        <a:p>
          <a:endParaRPr lang="en-US"/>
        </a:p>
      </dgm:t>
    </dgm:pt>
    <dgm:pt modelId="{A72DF30C-F9D5-4F60-B547-B89B61F74588}">
      <dgm:prSet custT="1"/>
      <dgm:spPr/>
      <dgm:t>
        <a:bodyPr/>
        <a:lstStyle/>
        <a:p>
          <a:r>
            <a:rPr lang="en-US" sz="1400" dirty="0" smtClean="0"/>
            <a:t>Audit Committee</a:t>
          </a:r>
          <a:endParaRPr lang="en-US" sz="1400" dirty="0"/>
        </a:p>
      </dgm:t>
    </dgm:pt>
    <dgm:pt modelId="{E34BE883-DA43-4EB2-A8CD-F9A581D5A2E4}" type="parTrans" cxnId="{715D64A9-26C5-4D89-9E59-3184E55151BB}">
      <dgm:prSet/>
      <dgm:spPr/>
      <dgm:t>
        <a:bodyPr/>
        <a:lstStyle/>
        <a:p>
          <a:endParaRPr lang="en-US" dirty="0"/>
        </a:p>
      </dgm:t>
    </dgm:pt>
    <dgm:pt modelId="{2D53B36D-8410-437E-ABEF-52D9A98DD8FC}" type="sibTrans" cxnId="{715D64A9-26C5-4D89-9E59-3184E55151BB}">
      <dgm:prSet/>
      <dgm:spPr/>
      <dgm:t>
        <a:bodyPr/>
        <a:lstStyle/>
        <a:p>
          <a:endParaRPr lang="en-US"/>
        </a:p>
      </dgm:t>
    </dgm:pt>
    <dgm:pt modelId="{F606BDCF-53B3-4C82-B295-12854249EC36}">
      <dgm:prSet custT="1"/>
      <dgm:spPr/>
      <dgm:t>
        <a:bodyPr/>
        <a:lstStyle/>
        <a:p>
          <a:r>
            <a:rPr lang="en-US" sz="1400" dirty="0" smtClean="0"/>
            <a:t>CEO</a:t>
          </a:r>
          <a:endParaRPr lang="en-US" sz="1400" dirty="0"/>
        </a:p>
      </dgm:t>
    </dgm:pt>
    <dgm:pt modelId="{078DD139-4103-417E-A33F-31F4BF9EF24C}" type="parTrans" cxnId="{FD141330-221B-4D21-99A5-FD12299F5884}">
      <dgm:prSet/>
      <dgm:spPr/>
      <dgm:t>
        <a:bodyPr/>
        <a:lstStyle/>
        <a:p>
          <a:endParaRPr lang="en-US" dirty="0"/>
        </a:p>
      </dgm:t>
    </dgm:pt>
    <dgm:pt modelId="{A0383F87-8159-4938-A2E0-8FB990A16620}" type="sibTrans" cxnId="{FD141330-221B-4D21-99A5-FD12299F5884}">
      <dgm:prSet/>
      <dgm:spPr/>
      <dgm:t>
        <a:bodyPr/>
        <a:lstStyle/>
        <a:p>
          <a:endParaRPr lang="en-US"/>
        </a:p>
      </dgm:t>
    </dgm:pt>
    <dgm:pt modelId="{4E73FFE4-3318-4AA4-8A55-71AACBBE9F19}">
      <dgm:prSet custT="1"/>
      <dgm:spPr/>
      <dgm:t>
        <a:bodyPr/>
        <a:lstStyle/>
        <a:p>
          <a:r>
            <a:rPr lang="en-US" sz="1800" dirty="0" smtClean="0"/>
            <a:t>Management and Employees</a:t>
          </a:r>
          <a:endParaRPr lang="en-US" sz="1800" dirty="0"/>
        </a:p>
      </dgm:t>
    </dgm:pt>
    <dgm:pt modelId="{A3E5D08B-BCE2-4057-B5C9-A1E1066AC5C1}" type="parTrans" cxnId="{D4DE5EE2-F5E5-4BDA-B406-975DA1231D17}">
      <dgm:prSet/>
      <dgm:spPr/>
      <dgm:t>
        <a:bodyPr/>
        <a:lstStyle/>
        <a:p>
          <a:endParaRPr lang="en-US" dirty="0"/>
        </a:p>
      </dgm:t>
    </dgm:pt>
    <dgm:pt modelId="{CFB5E615-6505-4B3A-8774-4FA9F9889D2C}" type="sibTrans" cxnId="{D4DE5EE2-F5E5-4BDA-B406-975DA1231D17}">
      <dgm:prSet/>
      <dgm:spPr/>
      <dgm:t>
        <a:bodyPr/>
        <a:lstStyle/>
        <a:p>
          <a:endParaRPr lang="en-US"/>
        </a:p>
      </dgm:t>
    </dgm:pt>
    <dgm:pt modelId="{CE3FC009-CF3C-4E49-89FF-24D35818C2E5}">
      <dgm:prSet/>
      <dgm:spPr/>
      <dgm:t>
        <a:bodyPr/>
        <a:lstStyle/>
        <a:p>
          <a:r>
            <a:rPr lang="en-US" dirty="0" smtClean="0"/>
            <a:t>Internal Audit</a:t>
          </a:r>
          <a:endParaRPr lang="en-US" dirty="0"/>
        </a:p>
      </dgm:t>
    </dgm:pt>
    <dgm:pt modelId="{34A06267-5FFF-4341-A691-11ADA5AF2324}" type="parTrans" cxnId="{F9F23E48-5316-41B8-8E65-A46C9E812DD5}">
      <dgm:prSet/>
      <dgm:spPr/>
      <dgm:t>
        <a:bodyPr/>
        <a:lstStyle/>
        <a:p>
          <a:endParaRPr lang="en-US" dirty="0"/>
        </a:p>
      </dgm:t>
    </dgm:pt>
    <dgm:pt modelId="{DA6C5187-667D-4FFE-A9CE-8421E878FEB5}" type="sibTrans" cxnId="{F9F23E48-5316-41B8-8E65-A46C9E812DD5}">
      <dgm:prSet/>
      <dgm:spPr/>
      <dgm:t>
        <a:bodyPr/>
        <a:lstStyle/>
        <a:p>
          <a:endParaRPr lang="en-US"/>
        </a:p>
      </dgm:t>
    </dgm:pt>
    <dgm:pt modelId="{B17BE241-D996-4ED2-9E62-2B791DCEB4FC}" type="pres">
      <dgm:prSet presAssocID="{C0566913-6ABF-4D8D-AD85-BB0A3EB6C2D1}" presName="hierChild1" presStyleCnt="0">
        <dgm:presLayoutVars>
          <dgm:chPref val="1"/>
          <dgm:dir/>
          <dgm:animOne val="branch"/>
          <dgm:animLvl val="lvl"/>
          <dgm:resizeHandles/>
        </dgm:presLayoutVars>
      </dgm:prSet>
      <dgm:spPr/>
      <dgm:t>
        <a:bodyPr/>
        <a:lstStyle/>
        <a:p>
          <a:endParaRPr lang="en-US"/>
        </a:p>
      </dgm:t>
    </dgm:pt>
    <dgm:pt modelId="{86936FCA-7532-4A34-9AD2-0535D9C23D38}" type="pres">
      <dgm:prSet presAssocID="{CD805F30-206D-437F-A4C1-B3DC188B5CEC}" presName="hierRoot1" presStyleCnt="0"/>
      <dgm:spPr/>
    </dgm:pt>
    <dgm:pt modelId="{96039048-5740-4724-8BF6-6E34877AF1BD}" type="pres">
      <dgm:prSet presAssocID="{CD805F30-206D-437F-A4C1-B3DC188B5CEC}" presName="composite" presStyleCnt="0"/>
      <dgm:spPr/>
    </dgm:pt>
    <dgm:pt modelId="{16756886-D9BA-405B-86CA-901663C29724}" type="pres">
      <dgm:prSet presAssocID="{CD805F30-206D-437F-A4C1-B3DC188B5CEC}" presName="background" presStyleLbl="node0" presStyleIdx="0" presStyleCnt="1"/>
      <dgm:spPr/>
    </dgm:pt>
    <dgm:pt modelId="{6362715F-E7DF-4F21-ABD4-0F975D14B9C7}" type="pres">
      <dgm:prSet presAssocID="{CD805F30-206D-437F-A4C1-B3DC188B5CEC}" presName="text" presStyleLbl="fgAcc0" presStyleIdx="0" presStyleCnt="1" custScaleX="258345">
        <dgm:presLayoutVars>
          <dgm:chPref val="3"/>
        </dgm:presLayoutVars>
      </dgm:prSet>
      <dgm:spPr/>
      <dgm:t>
        <a:bodyPr/>
        <a:lstStyle/>
        <a:p>
          <a:endParaRPr lang="en-US"/>
        </a:p>
      </dgm:t>
    </dgm:pt>
    <dgm:pt modelId="{A1066A89-ADF2-45EB-AC2A-DFD2F049FDCF}" type="pres">
      <dgm:prSet presAssocID="{CD805F30-206D-437F-A4C1-B3DC188B5CEC}" presName="hierChild2" presStyleCnt="0"/>
      <dgm:spPr/>
    </dgm:pt>
    <dgm:pt modelId="{6C4C1463-DB01-47D7-9254-F02CE358CDED}" type="pres">
      <dgm:prSet presAssocID="{5CD6C1F8-C674-4BB7-BFC3-08CFA364417B}" presName="Name10" presStyleLbl="parChTrans1D2" presStyleIdx="0" presStyleCnt="1"/>
      <dgm:spPr/>
      <dgm:t>
        <a:bodyPr/>
        <a:lstStyle/>
        <a:p>
          <a:endParaRPr lang="en-US"/>
        </a:p>
      </dgm:t>
    </dgm:pt>
    <dgm:pt modelId="{0EC2DB73-C573-43A4-995A-0D6C3DDEB2EC}" type="pres">
      <dgm:prSet presAssocID="{EE212C8D-BEF8-47E2-B549-16D770648DBD}" presName="hierRoot2" presStyleCnt="0"/>
      <dgm:spPr/>
    </dgm:pt>
    <dgm:pt modelId="{0BAAAE99-458C-4BA9-844B-A0E99D3B0293}" type="pres">
      <dgm:prSet presAssocID="{EE212C8D-BEF8-47E2-B549-16D770648DBD}" presName="composite2" presStyleCnt="0"/>
      <dgm:spPr/>
    </dgm:pt>
    <dgm:pt modelId="{19C45852-A127-4715-AA2D-38D4D302723D}" type="pres">
      <dgm:prSet presAssocID="{EE212C8D-BEF8-47E2-B549-16D770648DBD}" presName="background2" presStyleLbl="node2" presStyleIdx="0" presStyleCnt="1"/>
      <dgm:spPr/>
    </dgm:pt>
    <dgm:pt modelId="{819D6DE3-D302-42C3-BE89-DF1CE6478C47}" type="pres">
      <dgm:prSet presAssocID="{EE212C8D-BEF8-47E2-B549-16D770648DBD}" presName="text2" presStyleLbl="fgAcc2" presStyleIdx="0" presStyleCnt="1" custScaleX="183496">
        <dgm:presLayoutVars>
          <dgm:chPref val="3"/>
        </dgm:presLayoutVars>
      </dgm:prSet>
      <dgm:spPr/>
      <dgm:t>
        <a:bodyPr/>
        <a:lstStyle/>
        <a:p>
          <a:endParaRPr lang="en-US"/>
        </a:p>
      </dgm:t>
    </dgm:pt>
    <dgm:pt modelId="{A5CB6B7E-D9D4-4A45-B20C-5F5EDD13AD14}" type="pres">
      <dgm:prSet presAssocID="{EE212C8D-BEF8-47E2-B549-16D770648DBD}" presName="hierChild3" presStyleCnt="0"/>
      <dgm:spPr/>
    </dgm:pt>
    <dgm:pt modelId="{2482D13F-6B63-4AE3-8CA5-95FA876F1765}" type="pres">
      <dgm:prSet presAssocID="{DA484C92-0E3E-4865-97D1-7CDCAAD9474E}" presName="Name17" presStyleLbl="parChTrans1D3" presStyleIdx="0" presStyleCnt="1"/>
      <dgm:spPr/>
      <dgm:t>
        <a:bodyPr/>
        <a:lstStyle/>
        <a:p>
          <a:endParaRPr lang="en-US"/>
        </a:p>
      </dgm:t>
    </dgm:pt>
    <dgm:pt modelId="{251AC59F-6F7C-4E58-ABAE-29F4CAAE7BE4}" type="pres">
      <dgm:prSet presAssocID="{79B3F3C7-A33F-4937-B85E-8609BAF0FA2F}" presName="hierRoot3" presStyleCnt="0"/>
      <dgm:spPr/>
    </dgm:pt>
    <dgm:pt modelId="{CEFC399A-12DD-4D8F-AE19-B67774404711}" type="pres">
      <dgm:prSet presAssocID="{79B3F3C7-A33F-4937-B85E-8609BAF0FA2F}" presName="composite3" presStyleCnt="0"/>
      <dgm:spPr/>
    </dgm:pt>
    <dgm:pt modelId="{1908B92F-C4AF-4D31-97A2-258D686827F4}" type="pres">
      <dgm:prSet presAssocID="{79B3F3C7-A33F-4937-B85E-8609BAF0FA2F}" presName="background3" presStyleLbl="node3" presStyleIdx="0" presStyleCnt="1"/>
      <dgm:spPr/>
    </dgm:pt>
    <dgm:pt modelId="{E5072DEE-659F-4E29-8F39-EEA938F29A7A}" type="pres">
      <dgm:prSet presAssocID="{79B3F3C7-A33F-4937-B85E-8609BAF0FA2F}" presName="text3" presStyleLbl="fgAcc3" presStyleIdx="0" presStyleCnt="1" custScaleX="157078">
        <dgm:presLayoutVars>
          <dgm:chPref val="3"/>
        </dgm:presLayoutVars>
      </dgm:prSet>
      <dgm:spPr/>
      <dgm:t>
        <a:bodyPr/>
        <a:lstStyle/>
        <a:p>
          <a:endParaRPr lang="en-US"/>
        </a:p>
      </dgm:t>
    </dgm:pt>
    <dgm:pt modelId="{FB3E2E51-EC91-49E2-8307-7AEFDA8C4DA6}" type="pres">
      <dgm:prSet presAssocID="{79B3F3C7-A33F-4937-B85E-8609BAF0FA2F}" presName="hierChild4" presStyleCnt="0"/>
      <dgm:spPr/>
    </dgm:pt>
    <dgm:pt modelId="{554A038A-8891-4E71-8DD4-3FB6C377553E}" type="pres">
      <dgm:prSet presAssocID="{97CC5DBF-82C6-4B2B-97FA-3B34292B1309}" presName="Name23" presStyleLbl="parChTrans1D4" presStyleIdx="0" presStyleCnt="6"/>
      <dgm:spPr/>
      <dgm:t>
        <a:bodyPr/>
        <a:lstStyle/>
        <a:p>
          <a:endParaRPr lang="en-US"/>
        </a:p>
      </dgm:t>
    </dgm:pt>
    <dgm:pt modelId="{1225F47E-B167-40FD-9CB1-716FF628C3CC}" type="pres">
      <dgm:prSet presAssocID="{340F861E-0A04-4594-AC71-779A90374C93}" presName="hierRoot4" presStyleCnt="0"/>
      <dgm:spPr/>
    </dgm:pt>
    <dgm:pt modelId="{5E2470F0-8752-4AE8-9EF2-784805C04129}" type="pres">
      <dgm:prSet presAssocID="{340F861E-0A04-4594-AC71-779A90374C93}" presName="composite4" presStyleCnt="0"/>
      <dgm:spPr/>
    </dgm:pt>
    <dgm:pt modelId="{C47C1B83-AA8A-4C38-B5FC-B19EC2233911}" type="pres">
      <dgm:prSet presAssocID="{340F861E-0A04-4594-AC71-779A90374C93}" presName="background4" presStyleLbl="node4" presStyleIdx="0" presStyleCnt="6"/>
      <dgm:spPr/>
    </dgm:pt>
    <dgm:pt modelId="{E70F99A9-CE2A-4B5C-A4E4-B897EA515B42}" type="pres">
      <dgm:prSet presAssocID="{340F861E-0A04-4594-AC71-779A90374C93}" presName="text4" presStyleLbl="fgAcc4" presStyleIdx="0" presStyleCnt="6" custScaleX="154764" custScaleY="112375">
        <dgm:presLayoutVars>
          <dgm:chPref val="3"/>
        </dgm:presLayoutVars>
      </dgm:prSet>
      <dgm:spPr/>
      <dgm:t>
        <a:bodyPr/>
        <a:lstStyle/>
        <a:p>
          <a:endParaRPr lang="en-US"/>
        </a:p>
      </dgm:t>
    </dgm:pt>
    <dgm:pt modelId="{DA985CFD-BB73-4E36-A004-D97ED55F0B9D}" type="pres">
      <dgm:prSet presAssocID="{340F861E-0A04-4594-AC71-779A90374C93}" presName="hierChild5" presStyleCnt="0"/>
      <dgm:spPr/>
    </dgm:pt>
    <dgm:pt modelId="{8D34BBC3-0381-43EC-93DC-C5793701DB5B}" type="pres">
      <dgm:prSet presAssocID="{44E8C340-420A-461E-AA0F-76C934152779}" presName="Name23" presStyleLbl="parChTrans1D4" presStyleIdx="1" presStyleCnt="6"/>
      <dgm:spPr/>
      <dgm:t>
        <a:bodyPr/>
        <a:lstStyle/>
        <a:p>
          <a:endParaRPr lang="en-US"/>
        </a:p>
      </dgm:t>
    </dgm:pt>
    <dgm:pt modelId="{25660CD0-0A59-45A6-A2A6-50E7C0A26173}" type="pres">
      <dgm:prSet presAssocID="{DE470C45-A390-43FF-BD8C-3C56002EF090}" presName="hierRoot4" presStyleCnt="0"/>
      <dgm:spPr/>
    </dgm:pt>
    <dgm:pt modelId="{654729B6-884A-4FD1-84C5-97AFBEE665DF}" type="pres">
      <dgm:prSet presAssocID="{DE470C45-A390-43FF-BD8C-3C56002EF090}" presName="composite4" presStyleCnt="0"/>
      <dgm:spPr/>
    </dgm:pt>
    <dgm:pt modelId="{CE7294F4-FE5C-49E4-B41D-2447E9F4AA54}" type="pres">
      <dgm:prSet presAssocID="{DE470C45-A390-43FF-BD8C-3C56002EF090}" presName="background4" presStyleLbl="node4" presStyleIdx="1" presStyleCnt="6"/>
      <dgm:spPr/>
    </dgm:pt>
    <dgm:pt modelId="{CB5D1907-5E50-420D-9934-40C95DC66E78}" type="pres">
      <dgm:prSet presAssocID="{DE470C45-A390-43FF-BD8C-3C56002EF090}" presName="text4" presStyleLbl="fgAcc4" presStyleIdx="1" presStyleCnt="6" custScaleX="134990" custScaleY="114025">
        <dgm:presLayoutVars>
          <dgm:chPref val="3"/>
        </dgm:presLayoutVars>
      </dgm:prSet>
      <dgm:spPr/>
      <dgm:t>
        <a:bodyPr/>
        <a:lstStyle/>
        <a:p>
          <a:endParaRPr lang="en-US"/>
        </a:p>
      </dgm:t>
    </dgm:pt>
    <dgm:pt modelId="{97B27853-4002-4529-A300-6072610E1369}" type="pres">
      <dgm:prSet presAssocID="{DE470C45-A390-43FF-BD8C-3C56002EF090}" presName="hierChild5" presStyleCnt="0"/>
      <dgm:spPr/>
    </dgm:pt>
    <dgm:pt modelId="{384C8919-400F-4914-8DDA-09B33E3A92F7}" type="pres">
      <dgm:prSet presAssocID="{E34BE883-DA43-4EB2-A8CD-F9A581D5A2E4}" presName="Name23" presStyleLbl="parChTrans1D4" presStyleIdx="2" presStyleCnt="6"/>
      <dgm:spPr/>
      <dgm:t>
        <a:bodyPr/>
        <a:lstStyle/>
        <a:p>
          <a:endParaRPr lang="en-US"/>
        </a:p>
      </dgm:t>
    </dgm:pt>
    <dgm:pt modelId="{333E9AF5-9828-4F91-B646-1A10A74C7FFD}" type="pres">
      <dgm:prSet presAssocID="{A72DF30C-F9D5-4F60-B547-B89B61F74588}" presName="hierRoot4" presStyleCnt="0"/>
      <dgm:spPr/>
    </dgm:pt>
    <dgm:pt modelId="{80E6646A-AAB7-40B2-8F85-6E93441AC045}" type="pres">
      <dgm:prSet presAssocID="{A72DF30C-F9D5-4F60-B547-B89B61F74588}" presName="composite4" presStyleCnt="0"/>
      <dgm:spPr/>
    </dgm:pt>
    <dgm:pt modelId="{6A8BABE9-8406-4A8F-928E-BB889B011296}" type="pres">
      <dgm:prSet presAssocID="{A72DF30C-F9D5-4F60-B547-B89B61F74588}" presName="background4" presStyleLbl="node4" presStyleIdx="2" presStyleCnt="6"/>
      <dgm:spPr/>
    </dgm:pt>
    <dgm:pt modelId="{4F99C347-806B-439A-BA45-A4CF6FF1A00A}" type="pres">
      <dgm:prSet presAssocID="{A72DF30C-F9D5-4F60-B547-B89B61F74588}" presName="text4" presStyleLbl="fgAcc4" presStyleIdx="2" presStyleCnt="6" custScaleX="142782" custScaleY="114025">
        <dgm:presLayoutVars>
          <dgm:chPref val="3"/>
        </dgm:presLayoutVars>
      </dgm:prSet>
      <dgm:spPr/>
      <dgm:t>
        <a:bodyPr/>
        <a:lstStyle/>
        <a:p>
          <a:endParaRPr lang="en-US"/>
        </a:p>
      </dgm:t>
    </dgm:pt>
    <dgm:pt modelId="{08A7B734-951C-4050-9A9D-BA55666B5C42}" type="pres">
      <dgm:prSet presAssocID="{A72DF30C-F9D5-4F60-B547-B89B61F74588}" presName="hierChild5" presStyleCnt="0"/>
      <dgm:spPr/>
    </dgm:pt>
    <dgm:pt modelId="{8064073B-39B8-42CF-A94C-7C3456877D1C}" type="pres">
      <dgm:prSet presAssocID="{34A06267-5FFF-4341-A691-11ADA5AF2324}" presName="Name23" presStyleLbl="parChTrans1D4" presStyleIdx="3" presStyleCnt="6"/>
      <dgm:spPr/>
      <dgm:t>
        <a:bodyPr/>
        <a:lstStyle/>
        <a:p>
          <a:endParaRPr lang="en-US"/>
        </a:p>
      </dgm:t>
    </dgm:pt>
    <dgm:pt modelId="{1B3670AC-D0B4-4875-B1E8-F04D96B7AF1D}" type="pres">
      <dgm:prSet presAssocID="{CE3FC009-CF3C-4E49-89FF-24D35818C2E5}" presName="hierRoot4" presStyleCnt="0"/>
      <dgm:spPr/>
    </dgm:pt>
    <dgm:pt modelId="{CD92ADB1-45BA-4DEC-A4D6-E4BD6F60B32E}" type="pres">
      <dgm:prSet presAssocID="{CE3FC009-CF3C-4E49-89FF-24D35818C2E5}" presName="composite4" presStyleCnt="0"/>
      <dgm:spPr/>
    </dgm:pt>
    <dgm:pt modelId="{35CD5B9E-BD03-45C3-942B-F761CB9523A4}" type="pres">
      <dgm:prSet presAssocID="{CE3FC009-CF3C-4E49-89FF-24D35818C2E5}" presName="background4" presStyleLbl="node4" presStyleIdx="3" presStyleCnt="6"/>
      <dgm:spPr/>
    </dgm:pt>
    <dgm:pt modelId="{4BFC2975-9B4F-4C9B-AD1B-819B95423918}" type="pres">
      <dgm:prSet presAssocID="{CE3FC009-CF3C-4E49-89FF-24D35818C2E5}" presName="text4" presStyleLbl="fgAcc4" presStyleIdx="3" presStyleCnt="6" custScaleX="88424" custScaleY="52851">
        <dgm:presLayoutVars>
          <dgm:chPref val="3"/>
        </dgm:presLayoutVars>
      </dgm:prSet>
      <dgm:spPr/>
      <dgm:t>
        <a:bodyPr/>
        <a:lstStyle/>
        <a:p>
          <a:endParaRPr lang="en-US"/>
        </a:p>
      </dgm:t>
    </dgm:pt>
    <dgm:pt modelId="{A806B640-4647-4A22-9F21-8FB0ECA1B712}" type="pres">
      <dgm:prSet presAssocID="{CE3FC009-CF3C-4E49-89FF-24D35818C2E5}" presName="hierChild5" presStyleCnt="0"/>
      <dgm:spPr/>
    </dgm:pt>
    <dgm:pt modelId="{99B7370D-E90D-4A59-971D-A1BF684650A8}" type="pres">
      <dgm:prSet presAssocID="{078DD139-4103-417E-A33F-31F4BF9EF24C}" presName="Name23" presStyleLbl="parChTrans1D4" presStyleIdx="4" presStyleCnt="6"/>
      <dgm:spPr/>
      <dgm:t>
        <a:bodyPr/>
        <a:lstStyle/>
        <a:p>
          <a:endParaRPr lang="en-US"/>
        </a:p>
      </dgm:t>
    </dgm:pt>
    <dgm:pt modelId="{5F68ABE5-F0A3-48FC-8A0D-E0238A5F5CEB}" type="pres">
      <dgm:prSet presAssocID="{F606BDCF-53B3-4C82-B295-12854249EC36}" presName="hierRoot4" presStyleCnt="0"/>
      <dgm:spPr/>
    </dgm:pt>
    <dgm:pt modelId="{5C61A997-5358-46FE-837F-3EDB65B342F2}" type="pres">
      <dgm:prSet presAssocID="{F606BDCF-53B3-4C82-B295-12854249EC36}" presName="composite4" presStyleCnt="0"/>
      <dgm:spPr/>
    </dgm:pt>
    <dgm:pt modelId="{515894AE-7B8E-4147-A6C3-D5A428AE5292}" type="pres">
      <dgm:prSet presAssocID="{F606BDCF-53B3-4C82-B295-12854249EC36}" presName="background4" presStyleLbl="node4" presStyleIdx="4" presStyleCnt="6"/>
      <dgm:spPr/>
    </dgm:pt>
    <dgm:pt modelId="{18B9A216-A436-4147-9DB3-BB67BA497E3B}" type="pres">
      <dgm:prSet presAssocID="{F606BDCF-53B3-4C82-B295-12854249EC36}" presName="text4" presStyleLbl="fgAcc4" presStyleIdx="4" presStyleCnt="6">
        <dgm:presLayoutVars>
          <dgm:chPref val="3"/>
        </dgm:presLayoutVars>
      </dgm:prSet>
      <dgm:spPr/>
      <dgm:t>
        <a:bodyPr/>
        <a:lstStyle/>
        <a:p>
          <a:endParaRPr lang="en-US"/>
        </a:p>
      </dgm:t>
    </dgm:pt>
    <dgm:pt modelId="{D26E3B43-0787-4EAA-84B5-289A0C528B02}" type="pres">
      <dgm:prSet presAssocID="{F606BDCF-53B3-4C82-B295-12854249EC36}" presName="hierChild5" presStyleCnt="0"/>
      <dgm:spPr/>
    </dgm:pt>
    <dgm:pt modelId="{4EB54B5E-F14A-4621-BF28-BA408C85614E}" type="pres">
      <dgm:prSet presAssocID="{A3E5D08B-BCE2-4057-B5C9-A1E1066AC5C1}" presName="Name23" presStyleLbl="parChTrans1D4" presStyleIdx="5" presStyleCnt="6"/>
      <dgm:spPr/>
      <dgm:t>
        <a:bodyPr/>
        <a:lstStyle/>
        <a:p>
          <a:endParaRPr lang="en-US"/>
        </a:p>
      </dgm:t>
    </dgm:pt>
    <dgm:pt modelId="{3DF968CE-2539-4681-B9F2-16C80727FCA0}" type="pres">
      <dgm:prSet presAssocID="{4E73FFE4-3318-4AA4-8A55-71AACBBE9F19}" presName="hierRoot4" presStyleCnt="0"/>
      <dgm:spPr/>
    </dgm:pt>
    <dgm:pt modelId="{C773350B-DE0B-486C-A8EC-B55F49CBB3B5}" type="pres">
      <dgm:prSet presAssocID="{4E73FFE4-3318-4AA4-8A55-71AACBBE9F19}" presName="composite4" presStyleCnt="0"/>
      <dgm:spPr/>
    </dgm:pt>
    <dgm:pt modelId="{1E4D4693-3737-4C90-9605-185F72A3AA90}" type="pres">
      <dgm:prSet presAssocID="{4E73FFE4-3318-4AA4-8A55-71AACBBE9F19}" presName="background4" presStyleLbl="node4" presStyleIdx="5" presStyleCnt="6"/>
      <dgm:spPr/>
    </dgm:pt>
    <dgm:pt modelId="{1F227C5D-754D-4DD9-A348-CC72A0807E73}" type="pres">
      <dgm:prSet presAssocID="{4E73FFE4-3318-4AA4-8A55-71AACBBE9F19}" presName="text4" presStyleLbl="fgAcc4" presStyleIdx="5" presStyleCnt="6" custScaleX="256741">
        <dgm:presLayoutVars>
          <dgm:chPref val="3"/>
        </dgm:presLayoutVars>
      </dgm:prSet>
      <dgm:spPr/>
      <dgm:t>
        <a:bodyPr/>
        <a:lstStyle/>
        <a:p>
          <a:endParaRPr lang="en-US"/>
        </a:p>
      </dgm:t>
    </dgm:pt>
    <dgm:pt modelId="{DCD4E56F-CA48-4B26-AEB1-BE046A50A445}" type="pres">
      <dgm:prSet presAssocID="{4E73FFE4-3318-4AA4-8A55-71AACBBE9F19}" presName="hierChild5" presStyleCnt="0"/>
      <dgm:spPr/>
    </dgm:pt>
  </dgm:ptLst>
  <dgm:cxnLst>
    <dgm:cxn modelId="{26239DAB-7976-4719-8E7C-FCDB574EE42B}" type="presOf" srcId="{C0566913-6ABF-4D8D-AD85-BB0A3EB6C2D1}" destId="{B17BE241-D996-4ED2-9E62-2B791DCEB4FC}" srcOrd="0" destOrd="0" presId="urn:microsoft.com/office/officeart/2005/8/layout/hierarchy1"/>
    <dgm:cxn modelId="{E6BE9FF6-D811-471D-8146-7E710F764A2F}" type="presOf" srcId="{34A06267-5FFF-4341-A691-11ADA5AF2324}" destId="{8064073B-39B8-42CF-A94C-7C3456877D1C}" srcOrd="0" destOrd="0" presId="urn:microsoft.com/office/officeart/2005/8/layout/hierarchy1"/>
    <dgm:cxn modelId="{C13AD4C9-F33A-4515-B54D-226F798BCC28}" type="presOf" srcId="{A3E5D08B-BCE2-4057-B5C9-A1E1066AC5C1}" destId="{4EB54B5E-F14A-4621-BF28-BA408C85614E}" srcOrd="0" destOrd="0" presId="urn:microsoft.com/office/officeart/2005/8/layout/hierarchy1"/>
    <dgm:cxn modelId="{D815A089-1CBC-4BBD-BBBC-9E9E1AEB4BFA}" type="presOf" srcId="{340F861E-0A04-4594-AC71-779A90374C93}" destId="{E70F99A9-CE2A-4B5C-A4E4-B897EA515B42}" srcOrd="0" destOrd="0" presId="urn:microsoft.com/office/officeart/2005/8/layout/hierarchy1"/>
    <dgm:cxn modelId="{A58B821B-07AC-49B4-85D2-5C6623AE1BB2}" srcId="{79B3F3C7-A33F-4937-B85E-8609BAF0FA2F}" destId="{340F861E-0A04-4594-AC71-779A90374C93}" srcOrd="0" destOrd="0" parTransId="{97CC5DBF-82C6-4B2B-97FA-3B34292B1309}" sibTransId="{24D85B9D-6964-4181-A38C-BA0FE8AC18AF}"/>
    <dgm:cxn modelId="{E0EFCD15-5DFB-4C37-85EF-620947D1E903}" type="presOf" srcId="{DE470C45-A390-43FF-BD8C-3C56002EF090}" destId="{CB5D1907-5E50-420D-9934-40C95DC66E78}" srcOrd="0" destOrd="0" presId="urn:microsoft.com/office/officeart/2005/8/layout/hierarchy1"/>
    <dgm:cxn modelId="{4DD6A9D2-33F0-4294-98CE-D551643BE6E5}" type="presOf" srcId="{078DD139-4103-417E-A33F-31F4BF9EF24C}" destId="{99B7370D-E90D-4A59-971D-A1BF684650A8}" srcOrd="0" destOrd="0" presId="urn:microsoft.com/office/officeart/2005/8/layout/hierarchy1"/>
    <dgm:cxn modelId="{715D64A9-26C5-4D89-9E59-3184E55151BB}" srcId="{79B3F3C7-A33F-4937-B85E-8609BAF0FA2F}" destId="{A72DF30C-F9D5-4F60-B547-B89B61F74588}" srcOrd="2" destOrd="0" parTransId="{E34BE883-DA43-4EB2-A8CD-F9A581D5A2E4}" sibTransId="{2D53B36D-8410-437E-ABEF-52D9A98DD8FC}"/>
    <dgm:cxn modelId="{A6A9A102-2740-46CB-B7FD-639E2490162D}" type="presOf" srcId="{F606BDCF-53B3-4C82-B295-12854249EC36}" destId="{18B9A216-A436-4147-9DB3-BB67BA497E3B}" srcOrd="0" destOrd="0" presId="urn:microsoft.com/office/officeart/2005/8/layout/hierarchy1"/>
    <dgm:cxn modelId="{55CEE2CB-9EA4-4DB8-9C9B-9602477BA509}" type="presOf" srcId="{4E73FFE4-3318-4AA4-8A55-71AACBBE9F19}" destId="{1F227C5D-754D-4DD9-A348-CC72A0807E73}" srcOrd="0" destOrd="0" presId="urn:microsoft.com/office/officeart/2005/8/layout/hierarchy1"/>
    <dgm:cxn modelId="{648BCD94-E5C9-4ADE-84E3-7D4ABE9A7BCC}" type="presOf" srcId="{97CC5DBF-82C6-4B2B-97FA-3B34292B1309}" destId="{554A038A-8891-4E71-8DD4-3FB6C377553E}" srcOrd="0" destOrd="0" presId="urn:microsoft.com/office/officeart/2005/8/layout/hierarchy1"/>
    <dgm:cxn modelId="{C20DF85D-BDF6-404F-B03D-F3875537D482}" type="presOf" srcId="{DA484C92-0E3E-4865-97D1-7CDCAAD9474E}" destId="{2482D13F-6B63-4AE3-8CA5-95FA876F1765}" srcOrd="0" destOrd="0" presId="urn:microsoft.com/office/officeart/2005/8/layout/hierarchy1"/>
    <dgm:cxn modelId="{D90C6653-89B0-4A92-9AEA-778086CA3C5D}" type="presOf" srcId="{5CD6C1F8-C674-4BB7-BFC3-08CFA364417B}" destId="{6C4C1463-DB01-47D7-9254-F02CE358CDED}" srcOrd="0" destOrd="0" presId="urn:microsoft.com/office/officeart/2005/8/layout/hierarchy1"/>
    <dgm:cxn modelId="{FD141330-221B-4D21-99A5-FD12299F5884}" srcId="{79B3F3C7-A33F-4937-B85E-8609BAF0FA2F}" destId="{F606BDCF-53B3-4C82-B295-12854249EC36}" srcOrd="3" destOrd="0" parTransId="{078DD139-4103-417E-A33F-31F4BF9EF24C}" sibTransId="{A0383F87-8159-4938-A2E0-8FB990A16620}"/>
    <dgm:cxn modelId="{F25FEBD4-704B-4128-833C-2AE1149287AC}" srcId="{EE212C8D-BEF8-47E2-B549-16D770648DBD}" destId="{79B3F3C7-A33F-4937-B85E-8609BAF0FA2F}" srcOrd="0" destOrd="0" parTransId="{DA484C92-0E3E-4865-97D1-7CDCAAD9474E}" sibTransId="{2671929A-045D-44FD-8475-B0E5DD3164B7}"/>
    <dgm:cxn modelId="{039A32FC-CD3B-4AD0-8F35-C1958937A5D9}" srcId="{C0566913-6ABF-4D8D-AD85-BB0A3EB6C2D1}" destId="{CD805F30-206D-437F-A4C1-B3DC188B5CEC}" srcOrd="0" destOrd="0" parTransId="{F457E4B3-2E47-4D95-A96B-7FA355186D2E}" sibTransId="{096ACACD-0580-49D4-817B-175DCD02765B}"/>
    <dgm:cxn modelId="{B042BEBD-1C9F-41C5-BC9E-D4F51B106839}" type="presOf" srcId="{EE212C8D-BEF8-47E2-B549-16D770648DBD}" destId="{819D6DE3-D302-42C3-BE89-DF1CE6478C47}" srcOrd="0" destOrd="0" presId="urn:microsoft.com/office/officeart/2005/8/layout/hierarchy1"/>
    <dgm:cxn modelId="{2291F111-754E-42B8-9974-A330240FC0F9}" srcId="{79B3F3C7-A33F-4937-B85E-8609BAF0FA2F}" destId="{DE470C45-A390-43FF-BD8C-3C56002EF090}" srcOrd="1" destOrd="0" parTransId="{44E8C340-420A-461E-AA0F-76C934152779}" sibTransId="{1729CBF5-6418-40AE-86C9-1BEAC3B6D491}"/>
    <dgm:cxn modelId="{549CB50D-AD10-40EF-95FA-EE38ECC4078F}" type="presOf" srcId="{79B3F3C7-A33F-4937-B85E-8609BAF0FA2F}" destId="{E5072DEE-659F-4E29-8F39-EEA938F29A7A}" srcOrd="0" destOrd="0" presId="urn:microsoft.com/office/officeart/2005/8/layout/hierarchy1"/>
    <dgm:cxn modelId="{F01BB43F-0252-4AE9-A9A2-2BA101AF942D}" type="presOf" srcId="{A72DF30C-F9D5-4F60-B547-B89B61F74588}" destId="{4F99C347-806B-439A-BA45-A4CF6FF1A00A}" srcOrd="0" destOrd="0" presId="urn:microsoft.com/office/officeart/2005/8/layout/hierarchy1"/>
    <dgm:cxn modelId="{D4DE5EE2-F5E5-4BDA-B406-975DA1231D17}" srcId="{F606BDCF-53B3-4C82-B295-12854249EC36}" destId="{4E73FFE4-3318-4AA4-8A55-71AACBBE9F19}" srcOrd="0" destOrd="0" parTransId="{A3E5D08B-BCE2-4057-B5C9-A1E1066AC5C1}" sibTransId="{CFB5E615-6505-4B3A-8774-4FA9F9889D2C}"/>
    <dgm:cxn modelId="{6E4FDC06-CB55-4C90-A6BA-A6EAB48FC3FF}" type="presOf" srcId="{CD805F30-206D-437F-A4C1-B3DC188B5CEC}" destId="{6362715F-E7DF-4F21-ABD4-0F975D14B9C7}" srcOrd="0" destOrd="0" presId="urn:microsoft.com/office/officeart/2005/8/layout/hierarchy1"/>
    <dgm:cxn modelId="{4978855D-3314-4E13-9048-E5F88A78C41F}" srcId="{CD805F30-206D-437F-A4C1-B3DC188B5CEC}" destId="{EE212C8D-BEF8-47E2-B549-16D770648DBD}" srcOrd="0" destOrd="0" parTransId="{5CD6C1F8-C674-4BB7-BFC3-08CFA364417B}" sibTransId="{37D92065-CFC6-4E6B-9A60-6D149CDA3C51}"/>
    <dgm:cxn modelId="{2FCD700E-8FA4-4DD6-A063-C050F332F655}" type="presOf" srcId="{E34BE883-DA43-4EB2-A8CD-F9A581D5A2E4}" destId="{384C8919-400F-4914-8DDA-09B33E3A92F7}" srcOrd="0" destOrd="0" presId="urn:microsoft.com/office/officeart/2005/8/layout/hierarchy1"/>
    <dgm:cxn modelId="{9E7519E6-A345-4BE8-AD12-62643606065B}" type="presOf" srcId="{44E8C340-420A-461E-AA0F-76C934152779}" destId="{8D34BBC3-0381-43EC-93DC-C5793701DB5B}" srcOrd="0" destOrd="0" presId="urn:microsoft.com/office/officeart/2005/8/layout/hierarchy1"/>
    <dgm:cxn modelId="{F9F23E48-5316-41B8-8E65-A46C9E812DD5}" srcId="{A72DF30C-F9D5-4F60-B547-B89B61F74588}" destId="{CE3FC009-CF3C-4E49-89FF-24D35818C2E5}" srcOrd="0" destOrd="0" parTransId="{34A06267-5FFF-4341-A691-11ADA5AF2324}" sibTransId="{DA6C5187-667D-4FFE-A9CE-8421E878FEB5}"/>
    <dgm:cxn modelId="{C62D8B25-042C-46FE-98B7-A0408887D8F0}" type="presOf" srcId="{CE3FC009-CF3C-4E49-89FF-24D35818C2E5}" destId="{4BFC2975-9B4F-4C9B-AD1B-819B95423918}" srcOrd="0" destOrd="0" presId="urn:microsoft.com/office/officeart/2005/8/layout/hierarchy1"/>
    <dgm:cxn modelId="{0172BD31-5785-46D5-99DA-0BEC49DDBFBC}" type="presParOf" srcId="{B17BE241-D996-4ED2-9E62-2B791DCEB4FC}" destId="{86936FCA-7532-4A34-9AD2-0535D9C23D38}" srcOrd="0" destOrd="0" presId="urn:microsoft.com/office/officeart/2005/8/layout/hierarchy1"/>
    <dgm:cxn modelId="{A8A924D0-B1D6-4E06-B5E5-FF51A44AC103}" type="presParOf" srcId="{86936FCA-7532-4A34-9AD2-0535D9C23D38}" destId="{96039048-5740-4724-8BF6-6E34877AF1BD}" srcOrd="0" destOrd="0" presId="urn:microsoft.com/office/officeart/2005/8/layout/hierarchy1"/>
    <dgm:cxn modelId="{8180B7AC-13D1-48AE-8677-EE3ABB4E48D7}" type="presParOf" srcId="{96039048-5740-4724-8BF6-6E34877AF1BD}" destId="{16756886-D9BA-405B-86CA-901663C29724}" srcOrd="0" destOrd="0" presId="urn:microsoft.com/office/officeart/2005/8/layout/hierarchy1"/>
    <dgm:cxn modelId="{B516F256-9BF0-4762-81FE-810F779FF87F}" type="presParOf" srcId="{96039048-5740-4724-8BF6-6E34877AF1BD}" destId="{6362715F-E7DF-4F21-ABD4-0F975D14B9C7}" srcOrd="1" destOrd="0" presId="urn:microsoft.com/office/officeart/2005/8/layout/hierarchy1"/>
    <dgm:cxn modelId="{4C7F3C6E-0FC3-4D86-B459-B10670B02579}" type="presParOf" srcId="{86936FCA-7532-4A34-9AD2-0535D9C23D38}" destId="{A1066A89-ADF2-45EB-AC2A-DFD2F049FDCF}" srcOrd="1" destOrd="0" presId="urn:microsoft.com/office/officeart/2005/8/layout/hierarchy1"/>
    <dgm:cxn modelId="{E3DD9BE9-081E-4AE1-A73D-F8850B237960}" type="presParOf" srcId="{A1066A89-ADF2-45EB-AC2A-DFD2F049FDCF}" destId="{6C4C1463-DB01-47D7-9254-F02CE358CDED}" srcOrd="0" destOrd="0" presId="urn:microsoft.com/office/officeart/2005/8/layout/hierarchy1"/>
    <dgm:cxn modelId="{DDEDC3F7-D9F7-43E6-9017-86DA308D47E8}" type="presParOf" srcId="{A1066A89-ADF2-45EB-AC2A-DFD2F049FDCF}" destId="{0EC2DB73-C573-43A4-995A-0D6C3DDEB2EC}" srcOrd="1" destOrd="0" presId="urn:microsoft.com/office/officeart/2005/8/layout/hierarchy1"/>
    <dgm:cxn modelId="{342E5608-FB1F-4761-87F6-2D3A7858F4A9}" type="presParOf" srcId="{0EC2DB73-C573-43A4-995A-0D6C3DDEB2EC}" destId="{0BAAAE99-458C-4BA9-844B-A0E99D3B0293}" srcOrd="0" destOrd="0" presId="urn:microsoft.com/office/officeart/2005/8/layout/hierarchy1"/>
    <dgm:cxn modelId="{97EFDDD7-CFF0-4B98-9880-D57EC7B28434}" type="presParOf" srcId="{0BAAAE99-458C-4BA9-844B-A0E99D3B0293}" destId="{19C45852-A127-4715-AA2D-38D4D302723D}" srcOrd="0" destOrd="0" presId="urn:microsoft.com/office/officeart/2005/8/layout/hierarchy1"/>
    <dgm:cxn modelId="{9AF6F815-FB66-4EC7-9822-540B9B4F0C4D}" type="presParOf" srcId="{0BAAAE99-458C-4BA9-844B-A0E99D3B0293}" destId="{819D6DE3-D302-42C3-BE89-DF1CE6478C47}" srcOrd="1" destOrd="0" presId="urn:microsoft.com/office/officeart/2005/8/layout/hierarchy1"/>
    <dgm:cxn modelId="{D67E1E05-3253-4CA1-9CAC-54D87D197988}" type="presParOf" srcId="{0EC2DB73-C573-43A4-995A-0D6C3DDEB2EC}" destId="{A5CB6B7E-D9D4-4A45-B20C-5F5EDD13AD14}" srcOrd="1" destOrd="0" presId="urn:microsoft.com/office/officeart/2005/8/layout/hierarchy1"/>
    <dgm:cxn modelId="{1B4F22DB-981F-4555-86CB-D9674ACFABF1}" type="presParOf" srcId="{A5CB6B7E-D9D4-4A45-B20C-5F5EDD13AD14}" destId="{2482D13F-6B63-4AE3-8CA5-95FA876F1765}" srcOrd="0" destOrd="0" presId="urn:microsoft.com/office/officeart/2005/8/layout/hierarchy1"/>
    <dgm:cxn modelId="{8B8DF1E8-40D8-4A8C-B7BB-A51B2FCB7606}" type="presParOf" srcId="{A5CB6B7E-D9D4-4A45-B20C-5F5EDD13AD14}" destId="{251AC59F-6F7C-4E58-ABAE-29F4CAAE7BE4}" srcOrd="1" destOrd="0" presId="urn:microsoft.com/office/officeart/2005/8/layout/hierarchy1"/>
    <dgm:cxn modelId="{A315E8AE-5993-4777-BC7B-6B7DB3348084}" type="presParOf" srcId="{251AC59F-6F7C-4E58-ABAE-29F4CAAE7BE4}" destId="{CEFC399A-12DD-4D8F-AE19-B67774404711}" srcOrd="0" destOrd="0" presId="urn:microsoft.com/office/officeart/2005/8/layout/hierarchy1"/>
    <dgm:cxn modelId="{603DCB10-0CE7-49DD-81E5-A17D0D0AC6B9}" type="presParOf" srcId="{CEFC399A-12DD-4D8F-AE19-B67774404711}" destId="{1908B92F-C4AF-4D31-97A2-258D686827F4}" srcOrd="0" destOrd="0" presId="urn:microsoft.com/office/officeart/2005/8/layout/hierarchy1"/>
    <dgm:cxn modelId="{B9D5CA39-7FB1-4014-8B6C-A792662BAFFC}" type="presParOf" srcId="{CEFC399A-12DD-4D8F-AE19-B67774404711}" destId="{E5072DEE-659F-4E29-8F39-EEA938F29A7A}" srcOrd="1" destOrd="0" presId="urn:microsoft.com/office/officeart/2005/8/layout/hierarchy1"/>
    <dgm:cxn modelId="{0781C105-7393-4D68-BCE6-D9E034DAE418}" type="presParOf" srcId="{251AC59F-6F7C-4E58-ABAE-29F4CAAE7BE4}" destId="{FB3E2E51-EC91-49E2-8307-7AEFDA8C4DA6}" srcOrd="1" destOrd="0" presId="urn:microsoft.com/office/officeart/2005/8/layout/hierarchy1"/>
    <dgm:cxn modelId="{A1A9D187-4924-4336-8C39-8C2DBB617BC5}" type="presParOf" srcId="{FB3E2E51-EC91-49E2-8307-7AEFDA8C4DA6}" destId="{554A038A-8891-4E71-8DD4-3FB6C377553E}" srcOrd="0" destOrd="0" presId="urn:microsoft.com/office/officeart/2005/8/layout/hierarchy1"/>
    <dgm:cxn modelId="{F3BC572B-46D4-48D5-96C3-CCCF4F24471C}" type="presParOf" srcId="{FB3E2E51-EC91-49E2-8307-7AEFDA8C4DA6}" destId="{1225F47E-B167-40FD-9CB1-716FF628C3CC}" srcOrd="1" destOrd="0" presId="urn:microsoft.com/office/officeart/2005/8/layout/hierarchy1"/>
    <dgm:cxn modelId="{6196EE5E-9119-4FF8-B4F4-3503940742EB}" type="presParOf" srcId="{1225F47E-B167-40FD-9CB1-716FF628C3CC}" destId="{5E2470F0-8752-4AE8-9EF2-784805C04129}" srcOrd="0" destOrd="0" presId="urn:microsoft.com/office/officeart/2005/8/layout/hierarchy1"/>
    <dgm:cxn modelId="{CEFE4197-EA44-4E75-B7EB-10822CF524E6}" type="presParOf" srcId="{5E2470F0-8752-4AE8-9EF2-784805C04129}" destId="{C47C1B83-AA8A-4C38-B5FC-B19EC2233911}" srcOrd="0" destOrd="0" presId="urn:microsoft.com/office/officeart/2005/8/layout/hierarchy1"/>
    <dgm:cxn modelId="{F4559F0A-59E7-4C40-A429-D8E01E1B4670}" type="presParOf" srcId="{5E2470F0-8752-4AE8-9EF2-784805C04129}" destId="{E70F99A9-CE2A-4B5C-A4E4-B897EA515B42}" srcOrd="1" destOrd="0" presId="urn:microsoft.com/office/officeart/2005/8/layout/hierarchy1"/>
    <dgm:cxn modelId="{23A8C901-8B3D-4C16-8DEB-3A13E82EE34B}" type="presParOf" srcId="{1225F47E-B167-40FD-9CB1-716FF628C3CC}" destId="{DA985CFD-BB73-4E36-A004-D97ED55F0B9D}" srcOrd="1" destOrd="0" presId="urn:microsoft.com/office/officeart/2005/8/layout/hierarchy1"/>
    <dgm:cxn modelId="{85D07917-3867-40AA-952F-84BBD3475C4E}" type="presParOf" srcId="{FB3E2E51-EC91-49E2-8307-7AEFDA8C4DA6}" destId="{8D34BBC3-0381-43EC-93DC-C5793701DB5B}" srcOrd="2" destOrd="0" presId="urn:microsoft.com/office/officeart/2005/8/layout/hierarchy1"/>
    <dgm:cxn modelId="{71213454-599B-4FD7-B3CB-42C02000231E}" type="presParOf" srcId="{FB3E2E51-EC91-49E2-8307-7AEFDA8C4DA6}" destId="{25660CD0-0A59-45A6-A2A6-50E7C0A26173}" srcOrd="3" destOrd="0" presId="urn:microsoft.com/office/officeart/2005/8/layout/hierarchy1"/>
    <dgm:cxn modelId="{6ED9DFDF-FA11-423C-93AF-5FA4F9957775}" type="presParOf" srcId="{25660CD0-0A59-45A6-A2A6-50E7C0A26173}" destId="{654729B6-884A-4FD1-84C5-97AFBEE665DF}" srcOrd="0" destOrd="0" presId="urn:microsoft.com/office/officeart/2005/8/layout/hierarchy1"/>
    <dgm:cxn modelId="{9C08697B-C083-42FD-89E8-98AD44FA2B20}" type="presParOf" srcId="{654729B6-884A-4FD1-84C5-97AFBEE665DF}" destId="{CE7294F4-FE5C-49E4-B41D-2447E9F4AA54}" srcOrd="0" destOrd="0" presId="urn:microsoft.com/office/officeart/2005/8/layout/hierarchy1"/>
    <dgm:cxn modelId="{60126E71-C8EB-4029-8466-CACA8E63EDF7}" type="presParOf" srcId="{654729B6-884A-4FD1-84C5-97AFBEE665DF}" destId="{CB5D1907-5E50-420D-9934-40C95DC66E78}" srcOrd="1" destOrd="0" presId="urn:microsoft.com/office/officeart/2005/8/layout/hierarchy1"/>
    <dgm:cxn modelId="{59734DFB-83FF-4544-9AD8-B10FE023C9F1}" type="presParOf" srcId="{25660CD0-0A59-45A6-A2A6-50E7C0A26173}" destId="{97B27853-4002-4529-A300-6072610E1369}" srcOrd="1" destOrd="0" presId="urn:microsoft.com/office/officeart/2005/8/layout/hierarchy1"/>
    <dgm:cxn modelId="{92CC764D-F759-4340-9F36-F7D515394BCD}" type="presParOf" srcId="{FB3E2E51-EC91-49E2-8307-7AEFDA8C4DA6}" destId="{384C8919-400F-4914-8DDA-09B33E3A92F7}" srcOrd="4" destOrd="0" presId="urn:microsoft.com/office/officeart/2005/8/layout/hierarchy1"/>
    <dgm:cxn modelId="{B50892F7-5638-4608-8FC5-FCD6C02F4EE2}" type="presParOf" srcId="{FB3E2E51-EC91-49E2-8307-7AEFDA8C4DA6}" destId="{333E9AF5-9828-4F91-B646-1A10A74C7FFD}" srcOrd="5" destOrd="0" presId="urn:microsoft.com/office/officeart/2005/8/layout/hierarchy1"/>
    <dgm:cxn modelId="{4F05AF71-3EE7-461B-A1FB-01D00910683B}" type="presParOf" srcId="{333E9AF5-9828-4F91-B646-1A10A74C7FFD}" destId="{80E6646A-AAB7-40B2-8F85-6E93441AC045}" srcOrd="0" destOrd="0" presId="urn:microsoft.com/office/officeart/2005/8/layout/hierarchy1"/>
    <dgm:cxn modelId="{33A75D07-7D3D-4277-9C17-AF4FE02038D8}" type="presParOf" srcId="{80E6646A-AAB7-40B2-8F85-6E93441AC045}" destId="{6A8BABE9-8406-4A8F-928E-BB889B011296}" srcOrd="0" destOrd="0" presId="urn:microsoft.com/office/officeart/2005/8/layout/hierarchy1"/>
    <dgm:cxn modelId="{2FC68D54-F26F-4761-849D-0D7499CDA11B}" type="presParOf" srcId="{80E6646A-AAB7-40B2-8F85-6E93441AC045}" destId="{4F99C347-806B-439A-BA45-A4CF6FF1A00A}" srcOrd="1" destOrd="0" presId="urn:microsoft.com/office/officeart/2005/8/layout/hierarchy1"/>
    <dgm:cxn modelId="{199182EA-78E5-418D-888A-39FFC0940BFB}" type="presParOf" srcId="{333E9AF5-9828-4F91-B646-1A10A74C7FFD}" destId="{08A7B734-951C-4050-9A9D-BA55666B5C42}" srcOrd="1" destOrd="0" presId="urn:microsoft.com/office/officeart/2005/8/layout/hierarchy1"/>
    <dgm:cxn modelId="{1BB58768-079B-401E-B494-F7ADD4EDCCEB}" type="presParOf" srcId="{08A7B734-951C-4050-9A9D-BA55666B5C42}" destId="{8064073B-39B8-42CF-A94C-7C3456877D1C}" srcOrd="0" destOrd="0" presId="urn:microsoft.com/office/officeart/2005/8/layout/hierarchy1"/>
    <dgm:cxn modelId="{22CA2CCA-383D-4990-A0DC-5DF82C43741E}" type="presParOf" srcId="{08A7B734-951C-4050-9A9D-BA55666B5C42}" destId="{1B3670AC-D0B4-4875-B1E8-F04D96B7AF1D}" srcOrd="1" destOrd="0" presId="urn:microsoft.com/office/officeart/2005/8/layout/hierarchy1"/>
    <dgm:cxn modelId="{EB7DC77D-70C6-48AA-A514-1CEE1ABA05A2}" type="presParOf" srcId="{1B3670AC-D0B4-4875-B1E8-F04D96B7AF1D}" destId="{CD92ADB1-45BA-4DEC-A4D6-E4BD6F60B32E}" srcOrd="0" destOrd="0" presId="urn:microsoft.com/office/officeart/2005/8/layout/hierarchy1"/>
    <dgm:cxn modelId="{4301F360-4284-464B-BC2D-516BE85DA8F3}" type="presParOf" srcId="{CD92ADB1-45BA-4DEC-A4D6-E4BD6F60B32E}" destId="{35CD5B9E-BD03-45C3-942B-F761CB9523A4}" srcOrd="0" destOrd="0" presId="urn:microsoft.com/office/officeart/2005/8/layout/hierarchy1"/>
    <dgm:cxn modelId="{33848DA0-0A23-46DB-93A5-39F166814083}" type="presParOf" srcId="{CD92ADB1-45BA-4DEC-A4D6-E4BD6F60B32E}" destId="{4BFC2975-9B4F-4C9B-AD1B-819B95423918}" srcOrd="1" destOrd="0" presId="urn:microsoft.com/office/officeart/2005/8/layout/hierarchy1"/>
    <dgm:cxn modelId="{1A0E1A09-DF67-46FE-AFDD-113F07BD0E16}" type="presParOf" srcId="{1B3670AC-D0B4-4875-B1E8-F04D96B7AF1D}" destId="{A806B640-4647-4A22-9F21-8FB0ECA1B712}" srcOrd="1" destOrd="0" presId="urn:microsoft.com/office/officeart/2005/8/layout/hierarchy1"/>
    <dgm:cxn modelId="{2F999E16-01EF-487B-8FAA-11639A269524}" type="presParOf" srcId="{FB3E2E51-EC91-49E2-8307-7AEFDA8C4DA6}" destId="{99B7370D-E90D-4A59-971D-A1BF684650A8}" srcOrd="6" destOrd="0" presId="urn:microsoft.com/office/officeart/2005/8/layout/hierarchy1"/>
    <dgm:cxn modelId="{9D8BB046-178C-47BE-B70D-10D2332CDBB9}" type="presParOf" srcId="{FB3E2E51-EC91-49E2-8307-7AEFDA8C4DA6}" destId="{5F68ABE5-F0A3-48FC-8A0D-E0238A5F5CEB}" srcOrd="7" destOrd="0" presId="urn:microsoft.com/office/officeart/2005/8/layout/hierarchy1"/>
    <dgm:cxn modelId="{15C0F4E5-9C97-4C10-9390-80E494D12D94}" type="presParOf" srcId="{5F68ABE5-F0A3-48FC-8A0D-E0238A5F5CEB}" destId="{5C61A997-5358-46FE-837F-3EDB65B342F2}" srcOrd="0" destOrd="0" presId="urn:microsoft.com/office/officeart/2005/8/layout/hierarchy1"/>
    <dgm:cxn modelId="{5C2B2450-BF7A-4BEE-A958-B797EAC0BFE0}" type="presParOf" srcId="{5C61A997-5358-46FE-837F-3EDB65B342F2}" destId="{515894AE-7B8E-4147-A6C3-D5A428AE5292}" srcOrd="0" destOrd="0" presId="urn:microsoft.com/office/officeart/2005/8/layout/hierarchy1"/>
    <dgm:cxn modelId="{B5DE4871-2A5B-4BD0-9C64-F9DD907B194E}" type="presParOf" srcId="{5C61A997-5358-46FE-837F-3EDB65B342F2}" destId="{18B9A216-A436-4147-9DB3-BB67BA497E3B}" srcOrd="1" destOrd="0" presId="urn:microsoft.com/office/officeart/2005/8/layout/hierarchy1"/>
    <dgm:cxn modelId="{C63267B6-9C76-4898-99BB-A6EFE43A2B63}" type="presParOf" srcId="{5F68ABE5-F0A3-48FC-8A0D-E0238A5F5CEB}" destId="{D26E3B43-0787-4EAA-84B5-289A0C528B02}" srcOrd="1" destOrd="0" presId="urn:microsoft.com/office/officeart/2005/8/layout/hierarchy1"/>
    <dgm:cxn modelId="{80E86FF9-D465-42EF-B6EA-415E7F83B531}" type="presParOf" srcId="{D26E3B43-0787-4EAA-84B5-289A0C528B02}" destId="{4EB54B5E-F14A-4621-BF28-BA408C85614E}" srcOrd="0" destOrd="0" presId="urn:microsoft.com/office/officeart/2005/8/layout/hierarchy1"/>
    <dgm:cxn modelId="{F870D1B1-A348-4F6B-BB40-9223011F2106}" type="presParOf" srcId="{D26E3B43-0787-4EAA-84B5-289A0C528B02}" destId="{3DF968CE-2539-4681-B9F2-16C80727FCA0}" srcOrd="1" destOrd="0" presId="urn:microsoft.com/office/officeart/2005/8/layout/hierarchy1"/>
    <dgm:cxn modelId="{1C49DAE5-CBFF-46D4-A1AD-0BE8A79DAE60}" type="presParOf" srcId="{3DF968CE-2539-4681-B9F2-16C80727FCA0}" destId="{C773350B-DE0B-486C-A8EC-B55F49CBB3B5}" srcOrd="0" destOrd="0" presId="urn:microsoft.com/office/officeart/2005/8/layout/hierarchy1"/>
    <dgm:cxn modelId="{7A14F802-20E0-4C16-B94B-C4599D738349}" type="presParOf" srcId="{C773350B-DE0B-486C-A8EC-B55F49CBB3B5}" destId="{1E4D4693-3737-4C90-9605-185F72A3AA90}" srcOrd="0" destOrd="0" presId="urn:microsoft.com/office/officeart/2005/8/layout/hierarchy1"/>
    <dgm:cxn modelId="{EFCD3272-9E45-42FB-9EDC-E9ABB4DED604}" type="presParOf" srcId="{C773350B-DE0B-486C-A8EC-B55F49CBB3B5}" destId="{1F227C5D-754D-4DD9-A348-CC72A0807E73}" srcOrd="1" destOrd="0" presId="urn:microsoft.com/office/officeart/2005/8/layout/hierarchy1"/>
    <dgm:cxn modelId="{9705AAAB-59BD-4B3D-85E0-249E0F872A0A}" type="presParOf" srcId="{3DF968CE-2539-4681-B9F2-16C80727FCA0}" destId="{DCD4E56F-CA48-4B26-AEB1-BE046A50A445}"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solidFill>
                  <a:schemeClr val="tx1"/>
                </a:solidFill>
                <a:latin typeface="Arial" charset="0"/>
              </a:defRPr>
            </a:lvl1pPr>
          </a:lstStyle>
          <a:p>
            <a:pPr>
              <a:defRPr/>
            </a:pPr>
            <a:endParaRPr lang="en-US"/>
          </a:p>
        </p:txBody>
      </p:sp>
      <p:sp>
        <p:nvSpPr>
          <p:cNvPr id="9113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solidFill>
                  <a:schemeClr val="tx1"/>
                </a:solidFill>
                <a:latin typeface="Arial" charset="0"/>
              </a:defRPr>
            </a:lvl1pPr>
          </a:lstStyle>
          <a:p>
            <a:pPr>
              <a:defRPr/>
            </a:pPr>
            <a:endParaRPr lang="en-US"/>
          </a:p>
        </p:txBody>
      </p:sp>
      <p:sp>
        <p:nvSpPr>
          <p:cNvPr id="91140" name="Rectangle 4"/>
          <p:cNvSpPr>
            <a:spLocks noGrp="1" noChangeArrowheads="1"/>
          </p:cNvSpPr>
          <p:nvPr>
            <p:ph type="ftr" sz="quarter" idx="2"/>
          </p:nvPr>
        </p:nvSpPr>
        <p:spPr bwMode="auto">
          <a:xfrm>
            <a:off x="568324" y="8801100"/>
            <a:ext cx="3927475"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solidFill>
                  <a:srgbClr val="000000"/>
                </a:solidFill>
                <a:latin typeface="Arial" charset="0"/>
                <a:cs typeface="Times New Roman" pitchFamily="18" charset="0"/>
              </a:defRPr>
            </a:lvl1pPr>
          </a:lstStyle>
          <a:p>
            <a:pPr>
              <a:defRPr/>
            </a:pPr>
            <a:r>
              <a:rPr lang="en-US" dirty="0"/>
              <a:t>Executive Education, Inc</a:t>
            </a:r>
            <a:r>
              <a:rPr lang="en-US" dirty="0" smtClean="0"/>
              <a:t>., John F. Levy </a:t>
            </a:r>
            <a:r>
              <a:rPr lang="en-US" dirty="0">
                <a:sym typeface="Symbol" pitchFamily="18" charset="2"/>
              </a:rPr>
              <a:t></a:t>
            </a:r>
            <a:r>
              <a:rPr lang="en-US" dirty="0"/>
              <a:t> </a:t>
            </a:r>
            <a:r>
              <a:rPr lang="en-US" dirty="0" smtClean="0"/>
              <a:t>2010 </a:t>
            </a: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solidFill>
                  <a:schemeClr val="tx1"/>
                </a:solidFill>
                <a:latin typeface="Arial" charset="0"/>
              </a:defRPr>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solidFill>
                  <a:schemeClr val="tx1"/>
                </a:solidFill>
                <a:latin typeface="Arial" charset="0"/>
              </a:defRPr>
            </a:lvl1pPr>
          </a:lstStyle>
          <a:p>
            <a:pPr>
              <a:defRPr/>
            </a:pPr>
            <a:endParaRPr lang="en-US"/>
          </a:p>
        </p:txBody>
      </p:sp>
      <p:sp>
        <p:nvSpPr>
          <p:cNvPr id="6042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solidFill>
                  <a:schemeClr val="tx1"/>
                </a:solidFill>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solidFill>
                  <a:schemeClr val="tx1"/>
                </a:solidFill>
                <a:latin typeface="Arial" charset="0"/>
              </a:defRPr>
            </a:lvl1pPr>
          </a:lstStyle>
          <a:p>
            <a:pPr>
              <a:defRPr/>
            </a:pPr>
            <a:fld id="{8438B0FD-097E-46EA-ADF6-84CF993986F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4C65D54-3395-4222-AC23-E60E74BEEA52}" type="slidenum">
              <a:rPr lang="en-US" smtClean="0"/>
              <a:pPr/>
              <a:t>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03173CD-A713-4795-9491-973C2F74C8AF}" type="slidenum">
              <a:rPr lang="en-US" smtClean="0"/>
              <a:pPr/>
              <a:t>10</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9E94311-6DE4-4444-94A0-AB75BD10D39B}" type="slidenum">
              <a:rPr lang="en-US" smtClean="0"/>
              <a:pPr/>
              <a:t>11</a:t>
            </a:fld>
            <a:endParaRPr lang="en-US" smtClean="0"/>
          </a:p>
        </p:txBody>
      </p:sp>
      <p:sp>
        <p:nvSpPr>
          <p:cNvPr id="71683" name="Rectangle 2"/>
          <p:cNvSpPr>
            <a:spLocks noGrp="1" noRot="1" noChangeAspect="1" noChangeArrowheads="1" noTextEdit="1"/>
          </p:cNvSpPr>
          <p:nvPr>
            <p:ph type="sldImg"/>
          </p:nvPr>
        </p:nvSpPr>
        <p:spPr>
          <a:xfrm>
            <a:off x="1258888" y="720725"/>
            <a:ext cx="4799012" cy="3598863"/>
          </a:xfrm>
          <a:ln/>
        </p:spPr>
      </p:sp>
      <p:sp>
        <p:nvSpPr>
          <p:cNvPr id="71684"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D20A128C-5692-4FDC-BE07-49F96A63EB8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58BD71F4-87DD-4990-88D7-3D67FA5DE100}" type="slidenum">
              <a:rPr lang="en-US" smtClean="0"/>
              <a:pPr/>
              <a:t>13</a:t>
            </a:fld>
            <a:endParaRPr lang="en-US" smtClean="0"/>
          </a:p>
        </p:txBody>
      </p:sp>
      <p:sp>
        <p:nvSpPr>
          <p:cNvPr id="73731" name="Rectangle 2"/>
          <p:cNvSpPr>
            <a:spLocks noGrp="1" noRot="1" noChangeAspect="1" noChangeArrowheads="1" noTextEdit="1"/>
          </p:cNvSpPr>
          <p:nvPr>
            <p:ph type="sldImg"/>
          </p:nvPr>
        </p:nvSpPr>
        <p:spPr>
          <a:xfrm>
            <a:off x="1258888" y="720725"/>
            <a:ext cx="4799012" cy="3598863"/>
          </a:xfrm>
          <a:ln/>
        </p:spPr>
      </p:sp>
      <p:sp>
        <p:nvSpPr>
          <p:cNvPr id="73732"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58888" y="720725"/>
            <a:ext cx="4799012" cy="3598863"/>
          </a:xfrm>
          <a:ln/>
        </p:spPr>
      </p:sp>
      <p:sp>
        <p:nvSpPr>
          <p:cNvPr id="74755" name="Rectangle 3"/>
          <p:cNvSpPr>
            <a:spLocks noGrp="1" noChangeArrowheads="1"/>
          </p:cNvSpPr>
          <p:nvPr>
            <p:ph type="body" idx="1"/>
          </p:nvPr>
        </p:nvSpPr>
        <p:spPr>
          <a:xfrm>
            <a:off x="974725" y="4560888"/>
            <a:ext cx="5365750" cy="4319587"/>
          </a:xfrm>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5A47EC3A-8078-45EF-9374-9A359CC8A846}" type="slidenum">
              <a:rPr lang="en-US" smtClean="0"/>
              <a:pPr/>
              <a:t>15</a:t>
            </a:fld>
            <a:endParaRPr lang="en-US" smtClean="0"/>
          </a:p>
        </p:txBody>
      </p:sp>
      <p:sp>
        <p:nvSpPr>
          <p:cNvPr id="75779" name="Rectangle 2"/>
          <p:cNvSpPr>
            <a:spLocks noGrp="1" noRot="1" noChangeAspect="1" noChangeArrowheads="1" noTextEdit="1"/>
          </p:cNvSpPr>
          <p:nvPr>
            <p:ph type="sldImg"/>
          </p:nvPr>
        </p:nvSpPr>
        <p:spPr>
          <a:xfrm>
            <a:off x="1258888" y="720725"/>
            <a:ext cx="4799012" cy="3598863"/>
          </a:xfrm>
          <a:ln/>
        </p:spPr>
      </p:sp>
      <p:sp>
        <p:nvSpPr>
          <p:cNvPr id="75780"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FB1F83D-133D-4F51-A320-C00820B59AB8}" type="slidenum">
              <a:rPr lang="en-US" smtClean="0"/>
              <a:pPr/>
              <a:t>16</a:t>
            </a:fld>
            <a:endParaRPr lang="en-US" smtClean="0"/>
          </a:p>
        </p:txBody>
      </p:sp>
      <p:sp>
        <p:nvSpPr>
          <p:cNvPr id="76803" name="Rectangle 2"/>
          <p:cNvSpPr>
            <a:spLocks noGrp="1" noRot="1" noChangeAspect="1" noChangeArrowheads="1" noTextEdit="1"/>
          </p:cNvSpPr>
          <p:nvPr>
            <p:ph type="sldImg"/>
          </p:nvPr>
        </p:nvSpPr>
        <p:spPr>
          <a:xfrm>
            <a:off x="1258888" y="720725"/>
            <a:ext cx="4799012" cy="3598863"/>
          </a:xfrm>
          <a:ln/>
        </p:spPr>
      </p:sp>
      <p:sp>
        <p:nvSpPr>
          <p:cNvPr id="76804"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AC3193E-EFF6-48C6-A870-1D1ED07D7EC6}" type="slidenum">
              <a:rPr lang="en-US" smtClean="0"/>
              <a:pPr/>
              <a:t>17</a:t>
            </a:fld>
            <a:endParaRPr lang="en-US" smtClean="0"/>
          </a:p>
        </p:txBody>
      </p:sp>
      <p:sp>
        <p:nvSpPr>
          <p:cNvPr id="77827" name="Rectangle 2"/>
          <p:cNvSpPr>
            <a:spLocks noGrp="1" noRot="1" noChangeAspect="1" noChangeArrowheads="1" noTextEdit="1"/>
          </p:cNvSpPr>
          <p:nvPr>
            <p:ph type="sldImg"/>
          </p:nvPr>
        </p:nvSpPr>
        <p:spPr>
          <a:xfrm>
            <a:off x="1258888" y="720725"/>
            <a:ext cx="4799012" cy="3598863"/>
          </a:xfrm>
          <a:ln/>
        </p:spPr>
      </p:sp>
      <p:sp>
        <p:nvSpPr>
          <p:cNvPr id="77828"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F7C00E8-340A-4386-9004-A1D30E836B37}" type="slidenum">
              <a:rPr lang="en-US" smtClean="0"/>
              <a:pPr/>
              <a:t>18</a:t>
            </a:fld>
            <a:endParaRPr lang="en-US" smtClean="0"/>
          </a:p>
        </p:txBody>
      </p:sp>
      <p:sp>
        <p:nvSpPr>
          <p:cNvPr id="78851" name="Rectangle 2"/>
          <p:cNvSpPr>
            <a:spLocks noGrp="1" noRot="1" noChangeAspect="1" noChangeArrowheads="1" noTextEdit="1"/>
          </p:cNvSpPr>
          <p:nvPr>
            <p:ph type="sldImg"/>
          </p:nvPr>
        </p:nvSpPr>
        <p:spPr>
          <a:xfrm>
            <a:off x="1258888" y="720725"/>
            <a:ext cx="4799012" cy="3598863"/>
          </a:xfrm>
          <a:ln/>
        </p:spPr>
      </p:sp>
      <p:sp>
        <p:nvSpPr>
          <p:cNvPr id="78852"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616E757A-04CF-4761-B4BD-CF5C47DBABDE}"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2F2CF3F-02EA-445D-B711-A0DBA201226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AEE5998-FC32-4016-8349-9B43D215DBB6}" type="slidenum">
              <a:rPr lang="en-US" smtClean="0"/>
              <a:pPr/>
              <a:t>20</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6F782DA2-7731-4EDE-8B22-D72318740AF9}" type="slidenum">
              <a:rPr lang="en-US" smtClean="0"/>
              <a:pPr/>
              <a:t>21</a:t>
            </a:fld>
            <a:endParaRPr lang="en-US" smtClean="0"/>
          </a:p>
        </p:txBody>
      </p:sp>
      <p:sp>
        <p:nvSpPr>
          <p:cNvPr id="81923" name="Rectangle 2"/>
          <p:cNvSpPr>
            <a:spLocks noGrp="1" noRot="1" noChangeAspect="1" noChangeArrowheads="1" noTextEdit="1"/>
          </p:cNvSpPr>
          <p:nvPr>
            <p:ph type="sldImg"/>
          </p:nvPr>
        </p:nvSpPr>
        <p:spPr>
          <a:xfrm>
            <a:off x="1258888" y="720725"/>
            <a:ext cx="4799012" cy="3598863"/>
          </a:xfrm>
          <a:ln/>
        </p:spPr>
      </p:sp>
      <p:sp>
        <p:nvSpPr>
          <p:cNvPr id="81924"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5637686B-D4D8-4D29-86BC-0E3C925F3D61}"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F3705F24-A213-4A6E-A13C-57BC8E1496A1}" type="slidenum">
              <a:rPr lang="en-US" smtClean="0"/>
              <a:pPr/>
              <a:t>23</a:t>
            </a:fld>
            <a:endParaRPr lang="en-US" smtClean="0"/>
          </a:p>
        </p:txBody>
      </p:sp>
      <p:sp>
        <p:nvSpPr>
          <p:cNvPr id="83971" name="Rectangle 2"/>
          <p:cNvSpPr>
            <a:spLocks noGrp="1" noRot="1" noChangeAspect="1" noChangeArrowheads="1" noTextEdit="1"/>
          </p:cNvSpPr>
          <p:nvPr>
            <p:ph type="sldImg"/>
          </p:nvPr>
        </p:nvSpPr>
        <p:spPr>
          <a:xfrm>
            <a:off x="1258888" y="720725"/>
            <a:ext cx="4799012" cy="3598863"/>
          </a:xfrm>
          <a:ln/>
        </p:spPr>
      </p:sp>
      <p:sp>
        <p:nvSpPr>
          <p:cNvPr id="83972"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5E568AB-9BA9-45F8-8E73-C25C05A63D4B}" type="slidenum">
              <a:rPr lang="en-US" smtClean="0"/>
              <a:pPr/>
              <a:t>24</a:t>
            </a:fld>
            <a:endParaRPr lang="en-US" smtClean="0"/>
          </a:p>
        </p:txBody>
      </p:sp>
      <p:sp>
        <p:nvSpPr>
          <p:cNvPr id="84995" name="Rectangle 2"/>
          <p:cNvSpPr>
            <a:spLocks noGrp="1" noRot="1" noChangeAspect="1" noChangeArrowheads="1" noTextEdit="1"/>
          </p:cNvSpPr>
          <p:nvPr>
            <p:ph type="sldImg"/>
          </p:nvPr>
        </p:nvSpPr>
        <p:spPr>
          <a:xfrm>
            <a:off x="1258888" y="720725"/>
            <a:ext cx="4799012" cy="3598863"/>
          </a:xfrm>
          <a:ln/>
        </p:spPr>
      </p:sp>
      <p:sp>
        <p:nvSpPr>
          <p:cNvPr id="84996"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4D27E819-4D3A-438E-A90F-619AA498980A}" type="slidenum">
              <a:rPr lang="en-US" smtClean="0"/>
              <a:pPr/>
              <a:t>25</a:t>
            </a:fld>
            <a:endParaRPr lang="en-US" smtClean="0"/>
          </a:p>
        </p:txBody>
      </p:sp>
      <p:sp>
        <p:nvSpPr>
          <p:cNvPr id="86019" name="Rectangle 2"/>
          <p:cNvSpPr>
            <a:spLocks noGrp="1" noRot="1" noChangeAspect="1" noChangeArrowheads="1" noTextEdit="1"/>
          </p:cNvSpPr>
          <p:nvPr>
            <p:ph type="sldImg"/>
          </p:nvPr>
        </p:nvSpPr>
        <p:spPr>
          <a:xfrm>
            <a:off x="1258888" y="720725"/>
            <a:ext cx="4799012" cy="3598863"/>
          </a:xfrm>
          <a:ln/>
        </p:spPr>
      </p:sp>
      <p:sp>
        <p:nvSpPr>
          <p:cNvPr id="86020"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8B7F7D9-F6D6-4A6C-BC6E-236AFDCA29D2}" type="slidenum">
              <a:rPr lang="en-US" smtClean="0"/>
              <a:pPr/>
              <a:t>26</a:t>
            </a:fld>
            <a:endParaRPr lang="en-US" smtClean="0"/>
          </a:p>
        </p:txBody>
      </p:sp>
      <p:sp>
        <p:nvSpPr>
          <p:cNvPr id="87043" name="Rectangle 2"/>
          <p:cNvSpPr>
            <a:spLocks noGrp="1" noRot="1" noChangeAspect="1" noChangeArrowheads="1" noTextEdit="1"/>
          </p:cNvSpPr>
          <p:nvPr>
            <p:ph type="sldImg"/>
          </p:nvPr>
        </p:nvSpPr>
        <p:spPr>
          <a:xfrm>
            <a:off x="1258888" y="720725"/>
            <a:ext cx="4799012" cy="3598863"/>
          </a:xfrm>
          <a:ln/>
        </p:spPr>
      </p:sp>
      <p:sp>
        <p:nvSpPr>
          <p:cNvPr id="87044"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6FDEE8C-A6D5-4197-BBBD-A2386EECE157}" type="slidenum">
              <a:rPr lang="en-US" smtClean="0"/>
              <a:pPr/>
              <a:t>27</a:t>
            </a:fld>
            <a:endParaRPr lang="en-US" smtClean="0"/>
          </a:p>
        </p:txBody>
      </p:sp>
      <p:sp>
        <p:nvSpPr>
          <p:cNvPr id="88067" name="Rectangle 2"/>
          <p:cNvSpPr>
            <a:spLocks noGrp="1" noRot="1" noChangeAspect="1" noChangeArrowheads="1" noTextEdit="1"/>
          </p:cNvSpPr>
          <p:nvPr>
            <p:ph type="sldImg"/>
          </p:nvPr>
        </p:nvSpPr>
        <p:spPr>
          <a:xfrm>
            <a:off x="1258888" y="720725"/>
            <a:ext cx="4799012" cy="3598863"/>
          </a:xfrm>
          <a:ln/>
        </p:spPr>
      </p:sp>
      <p:sp>
        <p:nvSpPr>
          <p:cNvPr id="88068"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9397162D-2F72-4C7F-99DC-E0E0B0F85C5A}"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F7264F82-104D-4F7C-80BB-CC67823C78F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0695E4B-C54C-453F-9DF3-603B9EF41555}" type="slidenum">
              <a:rPr lang="en-US" smtClean="0"/>
              <a:pPr/>
              <a:t>3</a:t>
            </a:fld>
            <a:endParaRPr lang="en-US" smtClean="0"/>
          </a:p>
        </p:txBody>
      </p:sp>
      <p:sp>
        <p:nvSpPr>
          <p:cNvPr id="63491" name="Rectangle 2"/>
          <p:cNvSpPr>
            <a:spLocks noGrp="1" noRot="1" noChangeAspect="1" noChangeArrowheads="1" noTextEdit="1"/>
          </p:cNvSpPr>
          <p:nvPr>
            <p:ph type="sldImg"/>
          </p:nvPr>
        </p:nvSpPr>
        <p:spPr>
          <a:xfrm>
            <a:off x="1258888" y="720725"/>
            <a:ext cx="4799012" cy="3598863"/>
          </a:xfrm>
          <a:ln/>
        </p:spPr>
      </p:sp>
      <p:sp>
        <p:nvSpPr>
          <p:cNvPr id="63492"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33225F7B-2D8E-4F08-92C5-E32D102C922B}"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6F1DBAA7-D068-4099-BA3C-B32F146F9679}"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ED8C51D7-ABFA-45E3-B6CB-6B030091D199}"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A7442145-66B3-448D-B687-769C116FAA02}"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8774C59C-6FAC-41FA-BC0E-D86FFE7EE8A2}"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4E433C54-132A-4DFA-9C5B-00B6420DE650}"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noFill/>
        </p:spPr>
        <p:txBody>
          <a:bodyPr/>
          <a:lstStyle/>
          <a:p>
            <a:fld id="{15C263C5-B6F2-43B9-9B44-4C93C27E7FF4}"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7686E9D-D0BA-48E8-B3EE-3B74CCB977A8}" type="slidenum">
              <a:rPr lang="en-US" smtClean="0"/>
              <a:pPr/>
              <a:t>37</a:t>
            </a:fld>
            <a:endParaRPr lang="en-US" smtClean="0"/>
          </a:p>
        </p:txBody>
      </p:sp>
      <p:sp>
        <p:nvSpPr>
          <p:cNvPr id="98307" name="Rectangle 2"/>
          <p:cNvSpPr>
            <a:spLocks noGrp="1" noRot="1" noChangeAspect="1" noChangeArrowheads="1" noTextEdit="1"/>
          </p:cNvSpPr>
          <p:nvPr>
            <p:ph type="sldImg"/>
          </p:nvPr>
        </p:nvSpPr>
        <p:spPr>
          <a:xfrm>
            <a:off x="1258888" y="720725"/>
            <a:ext cx="4799012" cy="3598863"/>
          </a:xfrm>
          <a:ln/>
        </p:spPr>
      </p:sp>
      <p:sp>
        <p:nvSpPr>
          <p:cNvPr id="98308"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smtClean="0"/>
          </a:p>
        </p:txBody>
      </p:sp>
      <p:sp>
        <p:nvSpPr>
          <p:cNvPr id="99332" name="Slide Number Placeholder 3"/>
          <p:cNvSpPr>
            <a:spLocks noGrp="1"/>
          </p:cNvSpPr>
          <p:nvPr>
            <p:ph type="sldNum" sz="quarter" idx="5"/>
          </p:nvPr>
        </p:nvSpPr>
        <p:spPr>
          <a:noFill/>
        </p:spPr>
        <p:txBody>
          <a:bodyPr/>
          <a:lstStyle/>
          <a:p>
            <a:fld id="{DC970061-32E9-4D70-A89A-247954B76A95}"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p>
        </p:txBody>
      </p:sp>
      <p:sp>
        <p:nvSpPr>
          <p:cNvPr id="100356" name="Slide Number Placeholder 3"/>
          <p:cNvSpPr>
            <a:spLocks noGrp="1"/>
          </p:cNvSpPr>
          <p:nvPr>
            <p:ph type="sldNum" sz="quarter" idx="5"/>
          </p:nvPr>
        </p:nvSpPr>
        <p:spPr>
          <a:noFill/>
        </p:spPr>
        <p:txBody>
          <a:bodyPr/>
          <a:lstStyle/>
          <a:p>
            <a:fld id="{F982A005-8311-41D9-9868-03B03DF84403}"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89AC80C-61C8-46A0-9784-C4665008D9FD}" type="slidenum">
              <a:rPr lang="en-US" smtClean="0"/>
              <a:pPr/>
              <a:t>4</a:t>
            </a:fld>
            <a:endParaRPr lang="en-US" smtClean="0"/>
          </a:p>
        </p:txBody>
      </p:sp>
      <p:sp>
        <p:nvSpPr>
          <p:cNvPr id="64515" name="Rectangle 2"/>
          <p:cNvSpPr>
            <a:spLocks noGrp="1" noRot="1" noChangeAspect="1" noChangeArrowheads="1" noTextEdit="1"/>
          </p:cNvSpPr>
          <p:nvPr>
            <p:ph type="sldImg"/>
          </p:nvPr>
        </p:nvSpPr>
        <p:spPr>
          <a:xfrm>
            <a:off x="1258888" y="720725"/>
            <a:ext cx="4799012" cy="3598863"/>
          </a:xfrm>
          <a:ln/>
        </p:spPr>
      </p:sp>
      <p:sp>
        <p:nvSpPr>
          <p:cNvPr id="64516"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101380" name="Slide Number Placeholder 3"/>
          <p:cNvSpPr>
            <a:spLocks noGrp="1"/>
          </p:cNvSpPr>
          <p:nvPr>
            <p:ph type="sldNum" sz="quarter" idx="5"/>
          </p:nvPr>
        </p:nvSpPr>
        <p:spPr>
          <a:noFill/>
        </p:spPr>
        <p:txBody>
          <a:bodyPr/>
          <a:lstStyle/>
          <a:p>
            <a:fld id="{C8A618CF-8F83-4E76-9433-BEB302BD2E88}"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87321CE1-0E74-4FD2-A97D-2115F9D0A338}" type="slidenum">
              <a:rPr lang="en-US" smtClean="0"/>
              <a:pPr/>
              <a:t>41</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smtClean="0"/>
              <a:t>He looks like Carl Weathers when he played “Apollo Creed” in Rocky!</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smtClean="0"/>
          </a:p>
        </p:txBody>
      </p:sp>
      <p:sp>
        <p:nvSpPr>
          <p:cNvPr id="103428" name="Slide Number Placeholder 3"/>
          <p:cNvSpPr>
            <a:spLocks noGrp="1"/>
          </p:cNvSpPr>
          <p:nvPr>
            <p:ph type="sldNum" sz="quarter" idx="5"/>
          </p:nvPr>
        </p:nvSpPr>
        <p:spPr>
          <a:noFill/>
        </p:spPr>
        <p:txBody>
          <a:bodyPr/>
          <a:lstStyle/>
          <a:p>
            <a:fld id="{5EB59BD5-08AF-4CAD-A782-D46029C388D0}"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smtClean="0"/>
          </a:p>
        </p:txBody>
      </p:sp>
      <p:sp>
        <p:nvSpPr>
          <p:cNvPr id="104452" name="Slide Number Placeholder 3"/>
          <p:cNvSpPr>
            <a:spLocks noGrp="1"/>
          </p:cNvSpPr>
          <p:nvPr>
            <p:ph type="sldNum" sz="quarter" idx="5"/>
          </p:nvPr>
        </p:nvSpPr>
        <p:spPr>
          <a:noFill/>
        </p:spPr>
        <p:txBody>
          <a:bodyPr/>
          <a:lstStyle/>
          <a:p>
            <a:fld id="{37DE91A6-9830-4A42-9CA8-BE423B551040}"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98FB967C-1ADF-4FF7-B81F-CCDE01AA8D33}" type="slidenum">
              <a:rPr lang="en-US" smtClean="0"/>
              <a:pPr/>
              <a:t>44</a:t>
            </a:fld>
            <a:endParaRPr lang="en-US" smtClean="0"/>
          </a:p>
        </p:txBody>
      </p:sp>
      <p:sp>
        <p:nvSpPr>
          <p:cNvPr id="105475" name="Rectangle 2"/>
          <p:cNvSpPr>
            <a:spLocks noGrp="1" noRot="1" noChangeAspect="1" noChangeArrowheads="1" noTextEdit="1"/>
          </p:cNvSpPr>
          <p:nvPr>
            <p:ph type="sldImg"/>
          </p:nvPr>
        </p:nvSpPr>
        <p:spPr>
          <a:xfrm>
            <a:off x="1258888" y="720725"/>
            <a:ext cx="4799012" cy="3598863"/>
          </a:xfrm>
          <a:ln/>
        </p:spPr>
      </p:sp>
      <p:sp>
        <p:nvSpPr>
          <p:cNvPr id="105476"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987B1AE3-8916-4A60-81B7-BEE8DC8182D7}" type="slidenum">
              <a:rPr lang="en-US" smtClean="0"/>
              <a:pPr/>
              <a:t>45</a:t>
            </a:fld>
            <a:endParaRPr lang="en-US" smtClean="0"/>
          </a:p>
        </p:txBody>
      </p:sp>
      <p:sp>
        <p:nvSpPr>
          <p:cNvPr id="106499" name="Rectangle 2"/>
          <p:cNvSpPr>
            <a:spLocks noGrp="1" noRot="1" noChangeAspect="1" noChangeArrowheads="1" noTextEdit="1"/>
          </p:cNvSpPr>
          <p:nvPr>
            <p:ph type="sldImg"/>
          </p:nvPr>
        </p:nvSpPr>
        <p:spPr>
          <a:xfrm>
            <a:off x="1258888" y="720725"/>
            <a:ext cx="4799012" cy="3598863"/>
          </a:xfrm>
          <a:ln/>
        </p:spPr>
      </p:sp>
      <p:sp>
        <p:nvSpPr>
          <p:cNvPr id="106500"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88D1F00C-0EAB-4467-855A-E424472080BF}" type="slidenum">
              <a:rPr lang="en-US"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1B23439C-95A0-4187-9AB9-26D5E8C99B74}" type="slidenum">
              <a:rPr lang="en-US" smtClean="0"/>
              <a:pPr/>
              <a:t>47</a:t>
            </a:fld>
            <a:endParaRPr lang="en-US" smtClean="0"/>
          </a:p>
        </p:txBody>
      </p:sp>
      <p:sp>
        <p:nvSpPr>
          <p:cNvPr id="108547" name="Rectangle 2"/>
          <p:cNvSpPr>
            <a:spLocks noGrp="1" noRot="1" noChangeAspect="1" noChangeArrowheads="1" noTextEdit="1"/>
          </p:cNvSpPr>
          <p:nvPr>
            <p:ph type="sldImg"/>
          </p:nvPr>
        </p:nvSpPr>
        <p:spPr>
          <a:xfrm>
            <a:off x="1258888" y="720725"/>
            <a:ext cx="4799012" cy="3598863"/>
          </a:xfrm>
          <a:ln/>
        </p:spPr>
      </p:sp>
      <p:sp>
        <p:nvSpPr>
          <p:cNvPr id="108548"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smtClean="0"/>
          </a:p>
        </p:txBody>
      </p:sp>
      <p:sp>
        <p:nvSpPr>
          <p:cNvPr id="109572" name="Slide Number Placeholder 3"/>
          <p:cNvSpPr>
            <a:spLocks noGrp="1"/>
          </p:cNvSpPr>
          <p:nvPr>
            <p:ph type="sldNum" sz="quarter" idx="5"/>
          </p:nvPr>
        </p:nvSpPr>
        <p:spPr>
          <a:noFill/>
        </p:spPr>
        <p:txBody>
          <a:bodyPr/>
          <a:lstStyle/>
          <a:p>
            <a:fld id="{B009574A-C39B-4C01-9C21-2D8BFDF54973}" type="slidenum">
              <a:rPr lang="en-US" smtClean="0"/>
              <a:pPr/>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C91479DF-3E7A-41BF-A654-51C20895C5F6}" type="slidenum">
              <a:rPr lang="en-US" smtClean="0"/>
              <a:pPr/>
              <a:t>49</a:t>
            </a:fld>
            <a:endParaRPr lang="en-US" smtClean="0"/>
          </a:p>
        </p:txBody>
      </p:sp>
      <p:sp>
        <p:nvSpPr>
          <p:cNvPr id="110595" name="Rectangle 2"/>
          <p:cNvSpPr>
            <a:spLocks noGrp="1" noRot="1" noChangeAspect="1" noChangeArrowheads="1" noTextEdit="1"/>
          </p:cNvSpPr>
          <p:nvPr>
            <p:ph type="sldImg"/>
          </p:nvPr>
        </p:nvSpPr>
        <p:spPr>
          <a:xfrm>
            <a:off x="1258888" y="720725"/>
            <a:ext cx="4799012" cy="3598863"/>
          </a:xfrm>
          <a:ln/>
        </p:spPr>
      </p:sp>
      <p:sp>
        <p:nvSpPr>
          <p:cNvPr id="110596"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9C4C42FF-863C-4B08-A601-4260FBF41EA1}" type="slidenum">
              <a:rPr lang="en-US" smtClean="0"/>
              <a:pPr/>
              <a:t>5</a:t>
            </a:fld>
            <a:endParaRPr lang="en-US" smtClean="0"/>
          </a:p>
        </p:txBody>
      </p:sp>
      <p:sp>
        <p:nvSpPr>
          <p:cNvPr id="65539" name="Rectangle 2"/>
          <p:cNvSpPr>
            <a:spLocks noGrp="1" noRot="1" noChangeAspect="1" noChangeArrowheads="1" noTextEdit="1"/>
          </p:cNvSpPr>
          <p:nvPr>
            <p:ph type="sldImg"/>
          </p:nvPr>
        </p:nvSpPr>
        <p:spPr>
          <a:xfrm>
            <a:off x="1258888" y="720725"/>
            <a:ext cx="4799012" cy="3598863"/>
          </a:xfrm>
          <a:ln/>
        </p:spPr>
      </p:sp>
      <p:sp>
        <p:nvSpPr>
          <p:cNvPr id="65540"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34130379-95D3-4540-BB6D-50A261222AA0}" type="slidenum">
              <a:rPr lang="en-US" smtClean="0"/>
              <a:pPr/>
              <a:t>50</a:t>
            </a:fld>
            <a:endParaRPr lang="en-US" smtClean="0"/>
          </a:p>
        </p:txBody>
      </p:sp>
      <p:sp>
        <p:nvSpPr>
          <p:cNvPr id="111619" name="Rectangle 2"/>
          <p:cNvSpPr>
            <a:spLocks noGrp="1" noRot="1" noChangeAspect="1" noChangeArrowheads="1" noTextEdit="1"/>
          </p:cNvSpPr>
          <p:nvPr>
            <p:ph type="sldImg"/>
          </p:nvPr>
        </p:nvSpPr>
        <p:spPr>
          <a:xfrm>
            <a:off x="1258888" y="720725"/>
            <a:ext cx="4799012" cy="3598863"/>
          </a:xfrm>
          <a:ln/>
        </p:spPr>
      </p:sp>
      <p:sp>
        <p:nvSpPr>
          <p:cNvPr id="111620"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CAA194B-48A2-41A0-A0DA-B5692C3CFA30}" type="slidenum">
              <a:rPr lang="en-US" smtClean="0"/>
              <a:pPr/>
              <a:t>51</a:t>
            </a:fld>
            <a:endParaRPr lang="en-US" smtClean="0"/>
          </a:p>
        </p:txBody>
      </p:sp>
      <p:sp>
        <p:nvSpPr>
          <p:cNvPr id="112643" name="Rectangle 2"/>
          <p:cNvSpPr>
            <a:spLocks noGrp="1" noRot="1" noChangeAspect="1" noChangeArrowheads="1" noTextEdit="1"/>
          </p:cNvSpPr>
          <p:nvPr>
            <p:ph type="sldImg"/>
          </p:nvPr>
        </p:nvSpPr>
        <p:spPr>
          <a:xfrm>
            <a:off x="1258888" y="720725"/>
            <a:ext cx="4799012" cy="3598863"/>
          </a:xfrm>
          <a:ln/>
        </p:spPr>
      </p:sp>
      <p:sp>
        <p:nvSpPr>
          <p:cNvPr id="112644"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02B23D30-44E5-4404-8038-C4CBB12F12FE}" type="slidenum">
              <a:rPr lang="en-US" smtClean="0"/>
              <a:pPr/>
              <a:t>52</a:t>
            </a:fld>
            <a:endParaRPr lang="en-US" smtClean="0"/>
          </a:p>
        </p:txBody>
      </p:sp>
      <p:sp>
        <p:nvSpPr>
          <p:cNvPr id="113667" name="Rectangle 2"/>
          <p:cNvSpPr>
            <a:spLocks noGrp="1" noRot="1" noChangeAspect="1" noChangeArrowheads="1" noTextEdit="1"/>
          </p:cNvSpPr>
          <p:nvPr>
            <p:ph type="sldImg"/>
          </p:nvPr>
        </p:nvSpPr>
        <p:spPr>
          <a:xfrm>
            <a:off x="1258888" y="720725"/>
            <a:ext cx="4799012" cy="3598863"/>
          </a:xfrm>
          <a:ln/>
        </p:spPr>
      </p:sp>
      <p:sp>
        <p:nvSpPr>
          <p:cNvPr id="113668"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6D3B7061-6F3E-4E39-84DE-6EF6E04C1CD3}" type="slidenum">
              <a:rPr lang="en-US" smtClean="0"/>
              <a:pPr/>
              <a:t>53</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xfrm>
            <a:off x="974725" y="4560888"/>
            <a:ext cx="5365750" cy="4319587"/>
          </a:xfrm>
          <a:noFill/>
          <a:ln/>
        </p:spPr>
        <p:txBody>
          <a:bodyPr/>
          <a:lstStyle/>
          <a:p>
            <a:pPr eaLnBrk="1" hangingPunct="1"/>
            <a:r>
              <a:rPr lang="en-US" smtClean="0"/>
              <a:t>The third whistleblower was Coleen Rowley at the FBI.  Suggest having participants read the Time magazine quote (in italics) that begins at the bottom on page 30 and runs onto page 31.</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smtClean="0"/>
          </a:p>
        </p:txBody>
      </p:sp>
      <p:sp>
        <p:nvSpPr>
          <p:cNvPr id="115716" name="Slide Number Placeholder 3"/>
          <p:cNvSpPr>
            <a:spLocks noGrp="1"/>
          </p:cNvSpPr>
          <p:nvPr>
            <p:ph type="sldNum" sz="quarter" idx="5"/>
          </p:nvPr>
        </p:nvSpPr>
        <p:spPr>
          <a:noFill/>
        </p:spPr>
        <p:txBody>
          <a:bodyPr/>
          <a:lstStyle/>
          <a:p>
            <a:fld id="{A045B08A-CC40-489A-AEFD-5F15E2C2CC6D}" type="slidenum">
              <a:rPr lang="en-US" smtClean="0"/>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
        <p:nvSpPr>
          <p:cNvPr id="116740" name="Slide Number Placeholder 3"/>
          <p:cNvSpPr>
            <a:spLocks noGrp="1"/>
          </p:cNvSpPr>
          <p:nvPr>
            <p:ph type="sldNum" sz="quarter" idx="5"/>
          </p:nvPr>
        </p:nvSpPr>
        <p:spPr>
          <a:noFill/>
        </p:spPr>
        <p:txBody>
          <a:bodyPr/>
          <a:lstStyle/>
          <a:p>
            <a:fld id="{A6A96BA1-DC49-4303-88B4-2C110A25C126}" type="slidenum">
              <a:rPr lang="en-US" smtClean="0"/>
              <a:pPr/>
              <a:t>55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080675F-1CB0-4DF7-B779-AD928237370F}" type="slidenum">
              <a:rPr lang="en-US" smtClean="0"/>
              <a:pPr/>
              <a:t>6</a:t>
            </a:fld>
            <a:endParaRPr lang="en-US" smtClean="0"/>
          </a:p>
        </p:txBody>
      </p:sp>
      <p:sp>
        <p:nvSpPr>
          <p:cNvPr id="66563" name="Rectangle 2"/>
          <p:cNvSpPr>
            <a:spLocks noGrp="1" noRot="1" noChangeAspect="1" noChangeArrowheads="1" noTextEdit="1"/>
          </p:cNvSpPr>
          <p:nvPr>
            <p:ph type="sldImg"/>
          </p:nvPr>
        </p:nvSpPr>
        <p:spPr>
          <a:xfrm>
            <a:off x="1258888" y="720725"/>
            <a:ext cx="4799012" cy="3598863"/>
          </a:xfrm>
          <a:ln/>
        </p:spPr>
      </p:sp>
      <p:sp>
        <p:nvSpPr>
          <p:cNvPr id="66564"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CFDEC38B-B2DE-43FC-A79B-6E6419292767}" type="slidenum">
              <a:rPr lang="en-US" smtClean="0"/>
              <a:pPr/>
              <a:t>7</a:t>
            </a:fld>
            <a:endParaRPr lang="en-US" smtClean="0"/>
          </a:p>
        </p:txBody>
      </p:sp>
      <p:sp>
        <p:nvSpPr>
          <p:cNvPr id="67587" name="Rectangle 2"/>
          <p:cNvSpPr>
            <a:spLocks noGrp="1" noRot="1" noChangeAspect="1" noChangeArrowheads="1" noTextEdit="1"/>
          </p:cNvSpPr>
          <p:nvPr>
            <p:ph type="sldImg"/>
          </p:nvPr>
        </p:nvSpPr>
        <p:spPr>
          <a:xfrm>
            <a:off x="1258888" y="720725"/>
            <a:ext cx="4799012" cy="3598863"/>
          </a:xfrm>
          <a:ln/>
        </p:spPr>
      </p:sp>
      <p:sp>
        <p:nvSpPr>
          <p:cNvPr id="67588"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DACCE04-6033-4C05-B53E-818961D348A1}" type="slidenum">
              <a:rPr lang="en-US" smtClean="0"/>
              <a:pPr/>
              <a:t>8</a:t>
            </a:fld>
            <a:endParaRPr lang="en-US" smtClean="0"/>
          </a:p>
        </p:txBody>
      </p:sp>
      <p:sp>
        <p:nvSpPr>
          <p:cNvPr id="68611" name="Rectangle 2"/>
          <p:cNvSpPr>
            <a:spLocks noGrp="1" noRot="1" noChangeAspect="1" noChangeArrowheads="1" noTextEdit="1"/>
          </p:cNvSpPr>
          <p:nvPr>
            <p:ph type="sldImg"/>
          </p:nvPr>
        </p:nvSpPr>
        <p:spPr>
          <a:xfrm>
            <a:off x="1258888" y="720725"/>
            <a:ext cx="4799012" cy="3598863"/>
          </a:xfrm>
          <a:ln/>
        </p:spPr>
      </p:sp>
      <p:sp>
        <p:nvSpPr>
          <p:cNvPr id="68612"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E20D1B60-1D0E-4F2D-80DB-2F0E553DE3E4}" type="slidenum">
              <a:rPr lang="en-US" smtClean="0"/>
              <a:pPr/>
              <a:t>9</a:t>
            </a:fld>
            <a:endParaRPr lang="en-US" smtClean="0"/>
          </a:p>
        </p:txBody>
      </p:sp>
      <p:sp>
        <p:nvSpPr>
          <p:cNvPr id="69635" name="Rectangle 2"/>
          <p:cNvSpPr>
            <a:spLocks noGrp="1" noRot="1" noChangeAspect="1" noChangeArrowheads="1" noTextEdit="1"/>
          </p:cNvSpPr>
          <p:nvPr>
            <p:ph type="sldImg"/>
          </p:nvPr>
        </p:nvSpPr>
        <p:spPr>
          <a:xfrm>
            <a:off x="1258888" y="720725"/>
            <a:ext cx="4799012" cy="3598863"/>
          </a:xfrm>
          <a:ln/>
        </p:spPr>
      </p:sp>
      <p:sp>
        <p:nvSpPr>
          <p:cNvPr id="69636"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rgbClr val="001847"/>
            </a:gs>
            <a:gs pos="50000">
              <a:srgbClr val="003399"/>
            </a:gs>
            <a:gs pos="100000">
              <a:srgbClr val="001847"/>
            </a:gs>
          </a:gsLst>
          <a:lin ang="5400000" scaled="1"/>
        </a:gradFill>
        <a:effectLst/>
      </p:bgPr>
    </p:bg>
    <p:spTree>
      <p:nvGrpSpPr>
        <p:cNvPr id="1" name=""/>
        <p:cNvGrpSpPr/>
        <p:nvPr/>
      </p:nvGrpSpPr>
      <p:grpSpPr>
        <a:xfrm>
          <a:off x="0" y="0"/>
          <a:ext cx="0" cy="0"/>
          <a:chOff x="0" y="0"/>
          <a:chExt cx="0" cy="0"/>
        </a:xfrm>
      </p:grpSpPr>
      <p:sp>
        <p:nvSpPr>
          <p:cNvPr id="3" name="Freeform 39"/>
          <p:cNvSpPr>
            <a:spLocks/>
          </p:cNvSpPr>
          <p:nvPr/>
        </p:nvSpPr>
        <p:spPr bwMode="gray">
          <a:xfrm flipH="1" flipV="1">
            <a:off x="-25400" y="76200"/>
            <a:ext cx="9169400" cy="533400"/>
          </a:xfrm>
          <a:custGeom>
            <a:avLst/>
            <a:gdLst/>
            <a:ahLst/>
            <a:cxnLst>
              <a:cxn ang="0">
                <a:pos x="9" y="426"/>
              </a:cxn>
              <a:cxn ang="0">
                <a:pos x="1774" y="710"/>
              </a:cxn>
              <a:cxn ang="0">
                <a:pos x="5778" y="0"/>
              </a:cxn>
              <a:cxn ang="0">
                <a:pos x="5773" y="1009"/>
              </a:cxn>
              <a:cxn ang="0">
                <a:pos x="0" y="1007"/>
              </a:cxn>
              <a:cxn ang="0">
                <a:pos x="9" y="426"/>
              </a:cxn>
            </a:cxnLst>
            <a:rect l="0" t="0" r="r" b="b"/>
            <a:pathLst>
              <a:path w="5778" h="1009">
                <a:moveTo>
                  <a:pt x="9" y="426"/>
                </a:moveTo>
                <a:cubicBezTo>
                  <a:pt x="27" y="400"/>
                  <a:pt x="759" y="661"/>
                  <a:pt x="1774" y="710"/>
                </a:cubicBezTo>
                <a:cubicBezTo>
                  <a:pt x="2789" y="758"/>
                  <a:pt x="4178" y="622"/>
                  <a:pt x="5778" y="0"/>
                </a:cubicBezTo>
                <a:lnTo>
                  <a:pt x="5773" y="1009"/>
                </a:lnTo>
                <a:lnTo>
                  <a:pt x="0" y="1007"/>
                </a:lnTo>
                <a:lnTo>
                  <a:pt x="9" y="426"/>
                </a:lnTo>
                <a:close/>
              </a:path>
            </a:pathLst>
          </a:custGeom>
          <a:solidFill>
            <a:schemeClr val="tx1"/>
          </a:solidFill>
          <a:ln w="9525">
            <a:noFill/>
            <a:round/>
            <a:headEnd/>
            <a:tailEnd/>
          </a:ln>
          <a:effectLst/>
        </p:spPr>
        <p:txBody>
          <a:bodyPr/>
          <a:lstStyle/>
          <a:p>
            <a:pPr>
              <a:defRPr/>
            </a:pPr>
            <a:endParaRPr lang="en-US" dirty="0"/>
          </a:p>
        </p:txBody>
      </p:sp>
      <p:sp>
        <p:nvSpPr>
          <p:cNvPr id="5" name="Freeform 16"/>
          <p:cNvSpPr>
            <a:spLocks/>
          </p:cNvSpPr>
          <p:nvPr/>
        </p:nvSpPr>
        <p:spPr bwMode="gray">
          <a:xfrm flipH="1" flipV="1">
            <a:off x="-25400" y="-11113"/>
            <a:ext cx="9169400" cy="533401"/>
          </a:xfrm>
          <a:custGeom>
            <a:avLst/>
            <a:gdLst/>
            <a:ahLst/>
            <a:cxnLst>
              <a:cxn ang="0">
                <a:pos x="9" y="426"/>
              </a:cxn>
              <a:cxn ang="0">
                <a:pos x="1774" y="710"/>
              </a:cxn>
              <a:cxn ang="0">
                <a:pos x="5778" y="0"/>
              </a:cxn>
              <a:cxn ang="0">
                <a:pos x="5773" y="1009"/>
              </a:cxn>
              <a:cxn ang="0">
                <a:pos x="0" y="1007"/>
              </a:cxn>
              <a:cxn ang="0">
                <a:pos x="9" y="426"/>
              </a:cxn>
            </a:cxnLst>
            <a:rect l="0" t="0" r="r" b="b"/>
            <a:pathLst>
              <a:path w="5778" h="1009">
                <a:moveTo>
                  <a:pt x="9" y="426"/>
                </a:moveTo>
                <a:cubicBezTo>
                  <a:pt x="27" y="400"/>
                  <a:pt x="759" y="661"/>
                  <a:pt x="1774" y="710"/>
                </a:cubicBezTo>
                <a:cubicBezTo>
                  <a:pt x="2789" y="758"/>
                  <a:pt x="4178" y="622"/>
                  <a:pt x="5778" y="0"/>
                </a:cubicBezTo>
                <a:lnTo>
                  <a:pt x="5773" y="1009"/>
                </a:lnTo>
                <a:lnTo>
                  <a:pt x="0" y="1007"/>
                </a:lnTo>
                <a:lnTo>
                  <a:pt x="9" y="426"/>
                </a:lnTo>
                <a:close/>
              </a:path>
            </a:pathLst>
          </a:custGeom>
          <a:gradFill rotWithShape="0">
            <a:gsLst>
              <a:gs pos="0">
                <a:srgbClr val="CC0000">
                  <a:gamma/>
                  <a:shade val="46275"/>
                  <a:invGamma/>
                </a:srgbClr>
              </a:gs>
              <a:gs pos="50000">
                <a:srgbClr val="CC0000"/>
              </a:gs>
              <a:gs pos="100000">
                <a:srgbClr val="CC0000">
                  <a:gamma/>
                  <a:shade val="46275"/>
                  <a:invGamma/>
                </a:srgbClr>
              </a:gs>
            </a:gsLst>
            <a:lin ang="0" scaled="1"/>
          </a:gradFill>
          <a:ln w="9525">
            <a:noFill/>
            <a:round/>
            <a:headEnd/>
            <a:tailEnd/>
          </a:ln>
          <a:effectLst/>
        </p:spPr>
        <p:txBody>
          <a:bodyPr/>
          <a:lstStyle/>
          <a:p>
            <a:pPr>
              <a:defRPr/>
            </a:pPr>
            <a:endParaRPr lang="en-US" dirty="0"/>
          </a:p>
        </p:txBody>
      </p:sp>
      <p:sp>
        <p:nvSpPr>
          <p:cNvPr id="6" name="Freeform 19"/>
          <p:cNvSpPr>
            <a:spLocks/>
          </p:cNvSpPr>
          <p:nvPr/>
        </p:nvSpPr>
        <p:spPr bwMode="gray">
          <a:xfrm>
            <a:off x="0" y="5562600"/>
            <a:ext cx="9123363" cy="1295400"/>
          </a:xfrm>
          <a:custGeom>
            <a:avLst/>
            <a:gdLst/>
            <a:ahLst/>
            <a:cxnLst>
              <a:cxn ang="0">
                <a:pos x="4066" y="493"/>
              </a:cxn>
              <a:cxn ang="0">
                <a:pos x="0" y="0"/>
              </a:cxn>
              <a:cxn ang="0">
                <a:pos x="0" y="588"/>
              </a:cxn>
              <a:cxn ang="0">
                <a:pos x="5747" y="586"/>
              </a:cxn>
              <a:cxn ang="0">
                <a:pos x="4066" y="493"/>
              </a:cxn>
            </a:cxnLst>
            <a:rect l="0" t="0" r="r" b="b"/>
            <a:pathLst>
              <a:path w="5747" h="588">
                <a:moveTo>
                  <a:pt x="4066" y="493"/>
                </a:moveTo>
                <a:cubicBezTo>
                  <a:pt x="3084" y="477"/>
                  <a:pt x="1599" y="381"/>
                  <a:pt x="0" y="0"/>
                </a:cubicBezTo>
                <a:lnTo>
                  <a:pt x="0" y="588"/>
                </a:lnTo>
                <a:lnTo>
                  <a:pt x="5747" y="586"/>
                </a:lnTo>
                <a:lnTo>
                  <a:pt x="4066" y="493"/>
                </a:lnTo>
                <a:close/>
              </a:path>
            </a:pathLst>
          </a:custGeom>
          <a:gradFill rotWithShape="1">
            <a:gsLst>
              <a:gs pos="0">
                <a:srgbClr val="000099">
                  <a:gamma/>
                  <a:shade val="46275"/>
                  <a:invGamma/>
                </a:srgbClr>
              </a:gs>
              <a:gs pos="50000">
                <a:srgbClr val="000099"/>
              </a:gs>
              <a:gs pos="100000">
                <a:srgbClr val="000099">
                  <a:gamma/>
                  <a:shade val="46275"/>
                  <a:invGamma/>
                </a:srgbClr>
              </a:gs>
            </a:gsLst>
            <a:lin ang="0" scaled="1"/>
          </a:gradFill>
          <a:ln w="9525">
            <a:noFill/>
            <a:round/>
            <a:headEnd/>
            <a:tailEnd/>
          </a:ln>
          <a:effectLst/>
        </p:spPr>
        <p:txBody>
          <a:bodyPr/>
          <a:lstStyle/>
          <a:p>
            <a:pPr>
              <a:defRPr/>
            </a:pPr>
            <a:endParaRPr lang="en-US" dirty="0"/>
          </a:p>
        </p:txBody>
      </p:sp>
      <p:pic>
        <p:nvPicPr>
          <p:cNvPr id="7" name="Picture 27"/>
          <p:cNvPicPr>
            <a:picLocks noChangeAspect="1" noChangeArrowheads="1"/>
          </p:cNvPicPr>
          <p:nvPr/>
        </p:nvPicPr>
        <p:blipFill>
          <a:blip r:embed="rId2" cstate="print"/>
          <a:srcRect/>
          <a:stretch>
            <a:fillRect/>
          </a:stretch>
        </p:blipFill>
        <p:spPr bwMode="auto">
          <a:xfrm>
            <a:off x="838200" y="1600200"/>
            <a:ext cx="2362200" cy="1333500"/>
          </a:xfrm>
          <a:prstGeom prst="rect">
            <a:avLst/>
          </a:prstGeom>
          <a:noFill/>
          <a:ln w="9525" algn="ctr">
            <a:noFill/>
            <a:miter lim="800000"/>
            <a:headEnd/>
            <a:tailEnd/>
          </a:ln>
        </p:spPr>
      </p:pic>
      <p:sp>
        <p:nvSpPr>
          <p:cNvPr id="8" name="Freeform 33"/>
          <p:cNvSpPr>
            <a:spLocks/>
          </p:cNvSpPr>
          <p:nvPr/>
        </p:nvSpPr>
        <p:spPr bwMode="gray">
          <a:xfrm flipH="1">
            <a:off x="19050" y="5943600"/>
            <a:ext cx="9124950" cy="914400"/>
          </a:xfrm>
          <a:custGeom>
            <a:avLst/>
            <a:gdLst/>
            <a:ahLst/>
            <a:cxnLst>
              <a:cxn ang="0">
                <a:pos x="4066" y="493"/>
              </a:cxn>
              <a:cxn ang="0">
                <a:pos x="0" y="0"/>
              </a:cxn>
              <a:cxn ang="0">
                <a:pos x="0" y="588"/>
              </a:cxn>
              <a:cxn ang="0">
                <a:pos x="5747" y="586"/>
              </a:cxn>
              <a:cxn ang="0">
                <a:pos x="4066" y="493"/>
              </a:cxn>
            </a:cxnLst>
            <a:rect l="0" t="0" r="r" b="b"/>
            <a:pathLst>
              <a:path w="5747" h="588">
                <a:moveTo>
                  <a:pt x="4066" y="493"/>
                </a:moveTo>
                <a:cubicBezTo>
                  <a:pt x="3084" y="477"/>
                  <a:pt x="1599" y="381"/>
                  <a:pt x="0" y="0"/>
                </a:cubicBezTo>
                <a:lnTo>
                  <a:pt x="0" y="588"/>
                </a:lnTo>
                <a:lnTo>
                  <a:pt x="5747" y="586"/>
                </a:lnTo>
                <a:lnTo>
                  <a:pt x="4066" y="493"/>
                </a:lnTo>
                <a:close/>
              </a:path>
            </a:pathLst>
          </a:custGeom>
          <a:gradFill rotWithShape="1">
            <a:gsLst>
              <a:gs pos="0">
                <a:srgbClr val="A50021">
                  <a:gamma/>
                  <a:shade val="46275"/>
                  <a:invGamma/>
                </a:srgbClr>
              </a:gs>
              <a:gs pos="50000">
                <a:srgbClr val="A50021"/>
              </a:gs>
              <a:gs pos="100000">
                <a:srgbClr val="A50021">
                  <a:gamma/>
                  <a:shade val="46275"/>
                  <a:invGamma/>
                </a:srgbClr>
              </a:gs>
            </a:gsLst>
            <a:lin ang="0" scaled="1"/>
          </a:gradFill>
          <a:ln w="9525">
            <a:noFill/>
            <a:round/>
            <a:headEnd/>
            <a:tailEnd/>
          </a:ln>
          <a:effectLst/>
        </p:spPr>
        <p:txBody>
          <a:bodyPr/>
          <a:lstStyle/>
          <a:p>
            <a:pPr>
              <a:defRPr/>
            </a:pPr>
            <a:endParaRPr lang="en-US" dirty="0"/>
          </a:p>
        </p:txBody>
      </p:sp>
      <p:sp>
        <p:nvSpPr>
          <p:cNvPr id="9" name="Freeform 34"/>
          <p:cNvSpPr>
            <a:spLocks/>
          </p:cNvSpPr>
          <p:nvPr/>
        </p:nvSpPr>
        <p:spPr bwMode="gray">
          <a:xfrm flipH="1">
            <a:off x="0" y="6629400"/>
            <a:ext cx="9169400" cy="228600"/>
          </a:xfrm>
          <a:custGeom>
            <a:avLst/>
            <a:gdLst/>
            <a:ahLst/>
            <a:cxnLst>
              <a:cxn ang="0">
                <a:pos x="9" y="426"/>
              </a:cxn>
              <a:cxn ang="0">
                <a:pos x="1774" y="710"/>
              </a:cxn>
              <a:cxn ang="0">
                <a:pos x="5778" y="0"/>
              </a:cxn>
              <a:cxn ang="0">
                <a:pos x="5773" y="1009"/>
              </a:cxn>
              <a:cxn ang="0">
                <a:pos x="0" y="1007"/>
              </a:cxn>
              <a:cxn ang="0">
                <a:pos x="9" y="426"/>
              </a:cxn>
            </a:cxnLst>
            <a:rect l="0" t="0" r="r" b="b"/>
            <a:pathLst>
              <a:path w="5778" h="1009">
                <a:moveTo>
                  <a:pt x="9" y="426"/>
                </a:moveTo>
                <a:cubicBezTo>
                  <a:pt x="27" y="400"/>
                  <a:pt x="759" y="661"/>
                  <a:pt x="1774" y="710"/>
                </a:cubicBezTo>
                <a:cubicBezTo>
                  <a:pt x="2789" y="758"/>
                  <a:pt x="4178" y="622"/>
                  <a:pt x="5778" y="0"/>
                </a:cubicBezTo>
                <a:lnTo>
                  <a:pt x="5773" y="1009"/>
                </a:lnTo>
                <a:lnTo>
                  <a:pt x="0" y="1007"/>
                </a:lnTo>
                <a:lnTo>
                  <a:pt x="9" y="426"/>
                </a:lnTo>
                <a:close/>
              </a:path>
            </a:pathLst>
          </a:custGeom>
          <a:solidFill>
            <a:schemeClr val="tx1"/>
          </a:solidFill>
          <a:ln w="9525">
            <a:noFill/>
            <a:round/>
            <a:headEnd/>
            <a:tailEnd/>
          </a:ln>
          <a:effectLst/>
        </p:spPr>
        <p:txBody>
          <a:bodyPr/>
          <a:lstStyle/>
          <a:p>
            <a:pPr>
              <a:defRPr/>
            </a:pPr>
            <a:endParaRPr lang="en-US" dirty="0"/>
          </a:p>
        </p:txBody>
      </p:sp>
      <p:sp>
        <p:nvSpPr>
          <p:cNvPr id="10" name="Rectangle 35"/>
          <p:cNvSpPr>
            <a:spLocks noChangeArrowheads="1"/>
          </p:cNvSpPr>
          <p:nvPr/>
        </p:nvSpPr>
        <p:spPr bwMode="auto">
          <a:xfrm>
            <a:off x="0" y="6096000"/>
            <a:ext cx="3124200" cy="517525"/>
          </a:xfrm>
          <a:prstGeom prst="rect">
            <a:avLst/>
          </a:prstGeom>
          <a:noFill/>
          <a:ln w="9525" algn="ctr">
            <a:noFill/>
            <a:miter lim="800000"/>
            <a:headEnd/>
            <a:tailEnd/>
          </a:ln>
          <a:effectLst/>
        </p:spPr>
        <p:txBody>
          <a:bodyPr>
            <a:spAutoFit/>
          </a:bodyPr>
          <a:lstStyle/>
          <a:p>
            <a:pPr>
              <a:defRPr/>
            </a:pPr>
            <a:r>
              <a:rPr lang="en-US" sz="1400" b="1" dirty="0"/>
              <a:t>Executive Education, Inc.</a:t>
            </a:r>
            <a:endParaRPr lang="en-US" sz="1200" b="1" dirty="0"/>
          </a:p>
          <a:p>
            <a:pPr>
              <a:defRPr/>
            </a:pPr>
            <a:r>
              <a:rPr lang="en-US" sz="1400" b="1" dirty="0"/>
              <a:t>(734) 475-0600</a:t>
            </a:r>
          </a:p>
        </p:txBody>
      </p:sp>
      <p:sp>
        <p:nvSpPr>
          <p:cNvPr id="96260" name="Rectangle 4"/>
          <p:cNvSpPr>
            <a:spLocks noGrp="1" noChangeArrowheads="1"/>
          </p:cNvSpPr>
          <p:nvPr>
            <p:ph type="ctrTitle"/>
          </p:nvPr>
        </p:nvSpPr>
        <p:spPr>
          <a:xfrm>
            <a:off x="3352800" y="1371600"/>
            <a:ext cx="5410200" cy="3429000"/>
          </a:xfrm>
        </p:spPr>
        <p:txBody>
          <a:bodyPr anchor="t"/>
          <a:lstStyle>
            <a:lvl1pPr algn="l">
              <a:defRPr>
                <a:solidFill>
                  <a:srgbClr val="FFFF99"/>
                </a:solidFill>
                <a:effectLst>
                  <a:outerShdw blurRad="38100" dist="38100" dir="2700000" algn="tl">
                    <a:srgbClr val="000000"/>
                  </a:outerShdw>
                </a:effectLst>
                <a:latin typeface="Century Gothic" pitchFamily="34" charset="0"/>
              </a:defRPr>
            </a:lvl1pPr>
          </a:lstStyle>
          <a:p>
            <a:r>
              <a:rPr lang="en-US"/>
              <a:t>PowerPoint Presentation Template</a:t>
            </a:r>
          </a:p>
        </p:txBody>
      </p:sp>
      <p:sp>
        <p:nvSpPr>
          <p:cNvPr id="11" name="Rectangle 23"/>
          <p:cNvSpPr>
            <a:spLocks noGrp="1" noChangeArrowheads="1"/>
          </p:cNvSpPr>
          <p:nvPr>
            <p:ph type="sldNum" sz="quarter" idx="10"/>
          </p:nvPr>
        </p:nvSpPr>
        <p:spPr>
          <a:xfrm>
            <a:off x="8001000" y="6629400"/>
            <a:ext cx="990600" cy="228600"/>
          </a:xfrm>
        </p:spPr>
        <p:txBody>
          <a:bodyPr/>
          <a:lstStyle>
            <a:lvl1pPr>
              <a:defRPr sz="900"/>
            </a:lvl1pPr>
          </a:lstStyle>
          <a:p>
            <a:pPr>
              <a:defRPr/>
            </a:pPr>
            <a:r>
              <a:rPr lang="en-US"/>
              <a:t>Page </a:t>
            </a:r>
            <a:fld id="{3C031397-2A13-4BE3-A773-EF92ED9484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Executive Education, Inc. © John F. Levy, 2010</a:t>
            </a:r>
            <a:endParaRPr lang="en-US">
              <a:cs typeface="Arial" charset="0"/>
            </a:endParaRPr>
          </a:p>
        </p:txBody>
      </p:sp>
      <p:sp>
        <p:nvSpPr>
          <p:cNvPr id="5" name="Rectangle 5"/>
          <p:cNvSpPr>
            <a:spLocks noGrp="1" noChangeArrowheads="1"/>
          </p:cNvSpPr>
          <p:nvPr>
            <p:ph type="sldNum" sz="quarter" idx="11"/>
          </p:nvPr>
        </p:nvSpPr>
        <p:spPr>
          <a:ln/>
        </p:spPr>
        <p:txBody>
          <a:bodyPr/>
          <a:lstStyle>
            <a:lvl1pPr>
              <a:defRPr/>
            </a:lvl1pPr>
          </a:lstStyle>
          <a:p>
            <a:pPr>
              <a:defRPr/>
            </a:pPr>
            <a:fld id="{918391E4-A282-43C6-AAE4-450214C5E04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609600"/>
            <a:ext cx="20955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609600"/>
            <a:ext cx="61341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Executive Education, Inc. © John F. Levy, 2010</a:t>
            </a:r>
            <a:endParaRPr lang="en-US">
              <a:cs typeface="Arial" charset="0"/>
            </a:endParaRPr>
          </a:p>
        </p:txBody>
      </p:sp>
      <p:sp>
        <p:nvSpPr>
          <p:cNvPr id="5" name="Rectangle 5"/>
          <p:cNvSpPr>
            <a:spLocks noGrp="1" noChangeArrowheads="1"/>
          </p:cNvSpPr>
          <p:nvPr>
            <p:ph type="sldNum" sz="quarter" idx="11"/>
          </p:nvPr>
        </p:nvSpPr>
        <p:spPr>
          <a:ln/>
        </p:spPr>
        <p:txBody>
          <a:bodyPr/>
          <a:lstStyle>
            <a:lvl1pPr>
              <a:defRPr/>
            </a:lvl1pPr>
          </a:lstStyle>
          <a:p>
            <a:pPr>
              <a:defRPr/>
            </a:pPr>
            <a:fld id="{FD10C9F9-67CC-4909-B284-0D23B0C2ABF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xfrm>
            <a:off x="304800" y="6553200"/>
            <a:ext cx="3657600" cy="304800"/>
          </a:xfrm>
        </p:spPr>
        <p:txBody>
          <a:bodyPr/>
          <a:lstStyle>
            <a:lvl1pPr>
              <a:defRPr/>
            </a:lvl1pPr>
          </a:lstStyle>
          <a:p>
            <a:pPr>
              <a:defRPr/>
            </a:pPr>
            <a:r>
              <a:rPr lang="en-US" smtClean="0"/>
              <a:t>Executive Education, Inc. © John F. Levy, 2010</a:t>
            </a:r>
            <a:endParaRPr lang="en-US">
              <a:cs typeface="Arial" charset="0"/>
            </a:endParaRPr>
          </a:p>
        </p:txBody>
      </p:sp>
      <p:sp>
        <p:nvSpPr>
          <p:cNvPr id="5" name="Rectangle 5"/>
          <p:cNvSpPr>
            <a:spLocks noGrp="1" noChangeArrowheads="1"/>
          </p:cNvSpPr>
          <p:nvPr>
            <p:ph type="sldNum" sz="quarter" idx="11"/>
          </p:nvPr>
        </p:nvSpPr>
        <p:spPr/>
        <p:txBody>
          <a:bodyPr/>
          <a:lstStyle>
            <a:lvl1pPr>
              <a:defRPr sz="1200"/>
            </a:lvl1pPr>
          </a:lstStyle>
          <a:p>
            <a:pPr>
              <a:defRPr/>
            </a:pPr>
            <a:fld id="{B59AB6B2-C4B1-415D-9FB2-F9436FA9A1B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Executive Education, Inc. © John F. Levy, 2010</a:t>
            </a:r>
            <a:endParaRPr lang="en-US">
              <a:cs typeface="Arial" charset="0"/>
            </a:endParaRPr>
          </a:p>
        </p:txBody>
      </p:sp>
      <p:sp>
        <p:nvSpPr>
          <p:cNvPr id="5" name="Rectangle 5"/>
          <p:cNvSpPr>
            <a:spLocks noGrp="1" noChangeArrowheads="1"/>
          </p:cNvSpPr>
          <p:nvPr>
            <p:ph type="sldNum" sz="quarter" idx="11"/>
          </p:nvPr>
        </p:nvSpPr>
        <p:spPr>
          <a:ln/>
        </p:spPr>
        <p:txBody>
          <a:bodyPr/>
          <a:lstStyle>
            <a:lvl1pPr>
              <a:defRPr/>
            </a:lvl1pPr>
          </a:lstStyle>
          <a:p>
            <a:pPr>
              <a:defRPr/>
            </a:pPr>
            <a:fld id="{78D547AB-2800-4589-AC35-174ADD35B42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657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657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Executive Education, Inc. © John F. Levy, 2010</a:t>
            </a:r>
            <a:endParaRPr lang="en-US">
              <a:cs typeface="Arial" charset="0"/>
            </a:endParaRPr>
          </a:p>
        </p:txBody>
      </p:sp>
      <p:sp>
        <p:nvSpPr>
          <p:cNvPr id="6" name="Rectangle 5"/>
          <p:cNvSpPr>
            <a:spLocks noGrp="1" noChangeArrowheads="1"/>
          </p:cNvSpPr>
          <p:nvPr>
            <p:ph type="sldNum" sz="quarter" idx="11"/>
          </p:nvPr>
        </p:nvSpPr>
        <p:spPr>
          <a:ln/>
        </p:spPr>
        <p:txBody>
          <a:bodyPr/>
          <a:lstStyle>
            <a:lvl1pPr>
              <a:defRPr/>
            </a:lvl1pPr>
          </a:lstStyle>
          <a:p>
            <a:pPr>
              <a:defRPr/>
            </a:pPr>
            <a:fld id="{16DBFBAB-77AD-4D43-85B9-73C9CD75C34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Executive Education, Inc. © John F. Levy, 2010</a:t>
            </a:r>
            <a:endParaRPr lang="en-US">
              <a:cs typeface="Arial" charset="0"/>
            </a:endParaRPr>
          </a:p>
        </p:txBody>
      </p:sp>
      <p:sp>
        <p:nvSpPr>
          <p:cNvPr id="8" name="Rectangle 5"/>
          <p:cNvSpPr>
            <a:spLocks noGrp="1" noChangeArrowheads="1"/>
          </p:cNvSpPr>
          <p:nvPr>
            <p:ph type="sldNum" sz="quarter" idx="11"/>
          </p:nvPr>
        </p:nvSpPr>
        <p:spPr>
          <a:ln/>
        </p:spPr>
        <p:txBody>
          <a:bodyPr/>
          <a:lstStyle>
            <a:lvl1pPr>
              <a:defRPr/>
            </a:lvl1pPr>
          </a:lstStyle>
          <a:p>
            <a:pPr>
              <a:defRPr/>
            </a:pPr>
            <a:fld id="{94C1F3FA-EF0F-4B03-B8F8-DC1E4CC509C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Executive Education, Inc. © John F. Levy, 2010</a:t>
            </a:r>
            <a:endParaRPr lang="en-US">
              <a:cs typeface="Arial" charset="0"/>
            </a:endParaRPr>
          </a:p>
        </p:txBody>
      </p:sp>
      <p:sp>
        <p:nvSpPr>
          <p:cNvPr id="4" name="Rectangle 5"/>
          <p:cNvSpPr>
            <a:spLocks noGrp="1" noChangeArrowheads="1"/>
          </p:cNvSpPr>
          <p:nvPr>
            <p:ph type="sldNum" sz="quarter" idx="11"/>
          </p:nvPr>
        </p:nvSpPr>
        <p:spPr>
          <a:ln/>
        </p:spPr>
        <p:txBody>
          <a:bodyPr/>
          <a:lstStyle>
            <a:lvl1pPr>
              <a:defRPr/>
            </a:lvl1pPr>
          </a:lstStyle>
          <a:p>
            <a:pPr>
              <a:defRPr/>
            </a:pPr>
            <a:fld id="{857A9504-800D-4B07-A04C-E210FA8A7BB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Executive Education, Inc. © John F. Levy, 2010</a:t>
            </a:r>
            <a:endParaRPr lang="en-US">
              <a:cs typeface="Arial" charset="0"/>
            </a:endParaRPr>
          </a:p>
        </p:txBody>
      </p:sp>
      <p:sp>
        <p:nvSpPr>
          <p:cNvPr id="3" name="Rectangle 5"/>
          <p:cNvSpPr>
            <a:spLocks noGrp="1" noChangeArrowheads="1"/>
          </p:cNvSpPr>
          <p:nvPr>
            <p:ph type="sldNum" sz="quarter" idx="11"/>
          </p:nvPr>
        </p:nvSpPr>
        <p:spPr>
          <a:ln/>
        </p:spPr>
        <p:txBody>
          <a:bodyPr/>
          <a:lstStyle>
            <a:lvl1pPr>
              <a:defRPr/>
            </a:lvl1pPr>
          </a:lstStyle>
          <a:p>
            <a:pPr>
              <a:defRPr/>
            </a:pPr>
            <a:fld id="{4E4270C3-F285-4AAC-B143-97C86788C0B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Executive Education, Inc. © John F. Levy, 2010</a:t>
            </a:r>
            <a:endParaRPr lang="en-US">
              <a:cs typeface="Arial" charset="0"/>
            </a:endParaRPr>
          </a:p>
        </p:txBody>
      </p:sp>
      <p:sp>
        <p:nvSpPr>
          <p:cNvPr id="6" name="Rectangle 5"/>
          <p:cNvSpPr>
            <a:spLocks noGrp="1" noChangeArrowheads="1"/>
          </p:cNvSpPr>
          <p:nvPr>
            <p:ph type="sldNum" sz="quarter" idx="11"/>
          </p:nvPr>
        </p:nvSpPr>
        <p:spPr>
          <a:ln/>
        </p:spPr>
        <p:txBody>
          <a:bodyPr/>
          <a:lstStyle>
            <a:lvl1pPr>
              <a:defRPr/>
            </a:lvl1pPr>
          </a:lstStyle>
          <a:p>
            <a:pPr>
              <a:defRPr/>
            </a:pPr>
            <a:fld id="{09CBD21E-9321-4155-8F5F-E1075A1F0CD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Executive Education, Inc. © John F. Levy, 2010</a:t>
            </a:r>
            <a:endParaRPr lang="en-US">
              <a:cs typeface="Arial" charset="0"/>
            </a:endParaRPr>
          </a:p>
        </p:txBody>
      </p:sp>
      <p:sp>
        <p:nvSpPr>
          <p:cNvPr id="6" name="Rectangle 5"/>
          <p:cNvSpPr>
            <a:spLocks noGrp="1" noChangeArrowheads="1"/>
          </p:cNvSpPr>
          <p:nvPr>
            <p:ph type="sldNum" sz="quarter" idx="11"/>
          </p:nvPr>
        </p:nvSpPr>
        <p:spPr>
          <a:ln/>
        </p:spPr>
        <p:txBody>
          <a:bodyPr/>
          <a:lstStyle>
            <a:lvl1pPr>
              <a:defRPr/>
            </a:lvl1pPr>
          </a:lstStyle>
          <a:p>
            <a:pPr>
              <a:defRPr/>
            </a:pPr>
            <a:fld id="{A040689E-3574-42BD-A092-A962E5245A5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30" name="Freeform 34"/>
          <p:cNvSpPr>
            <a:spLocks/>
          </p:cNvSpPr>
          <p:nvPr/>
        </p:nvSpPr>
        <p:spPr bwMode="gray">
          <a:xfrm>
            <a:off x="2843213" y="6107113"/>
            <a:ext cx="6300787" cy="685800"/>
          </a:xfrm>
          <a:custGeom>
            <a:avLst/>
            <a:gdLst/>
            <a:ahLst/>
            <a:cxnLst>
              <a:cxn ang="0">
                <a:pos x="3969" y="0"/>
              </a:cxn>
              <a:cxn ang="0">
                <a:pos x="2620" y="286"/>
              </a:cxn>
              <a:cxn ang="0">
                <a:pos x="225" y="432"/>
              </a:cxn>
              <a:cxn ang="0">
                <a:pos x="3969" y="432"/>
              </a:cxn>
              <a:cxn ang="0">
                <a:pos x="3969" y="0"/>
              </a:cxn>
            </a:cxnLst>
            <a:rect l="0" t="0" r="r" b="b"/>
            <a:pathLst>
              <a:path w="3969" h="432">
                <a:moveTo>
                  <a:pt x="3969" y="0"/>
                </a:moveTo>
                <a:cubicBezTo>
                  <a:pt x="3782" y="60"/>
                  <a:pt x="3244" y="214"/>
                  <a:pt x="2620" y="286"/>
                </a:cubicBezTo>
                <a:cubicBezTo>
                  <a:pt x="1996" y="358"/>
                  <a:pt x="0" y="408"/>
                  <a:pt x="225" y="432"/>
                </a:cubicBezTo>
                <a:cubicBezTo>
                  <a:pt x="2097" y="432"/>
                  <a:pt x="3969" y="432"/>
                  <a:pt x="3969" y="432"/>
                </a:cubicBezTo>
                <a:lnTo>
                  <a:pt x="3969" y="0"/>
                </a:lnTo>
                <a:close/>
              </a:path>
            </a:pathLst>
          </a:custGeom>
          <a:solidFill>
            <a:srgbClr val="B2B2B2"/>
          </a:solidFill>
          <a:ln w="9525">
            <a:noFill/>
            <a:round/>
            <a:headEnd/>
            <a:tailEnd/>
          </a:ln>
          <a:effectLst/>
        </p:spPr>
        <p:txBody>
          <a:bodyPr/>
          <a:lstStyle/>
          <a:p>
            <a:pPr>
              <a:defRPr/>
            </a:pPr>
            <a:endParaRPr lang="en-US" dirty="0"/>
          </a:p>
        </p:txBody>
      </p:sp>
      <p:sp>
        <p:nvSpPr>
          <p:cNvPr id="4098" name="Rectangle 2"/>
          <p:cNvSpPr>
            <a:spLocks noGrp="1" noChangeArrowheads="1"/>
          </p:cNvSpPr>
          <p:nvPr>
            <p:ph type="title"/>
          </p:nvPr>
        </p:nvSpPr>
        <p:spPr bwMode="auto">
          <a:xfrm>
            <a:off x="381000" y="6096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838200" y="1752600"/>
            <a:ext cx="7467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5" name="Freeform 19"/>
          <p:cNvSpPr>
            <a:spLocks/>
          </p:cNvSpPr>
          <p:nvPr/>
        </p:nvSpPr>
        <p:spPr bwMode="gray">
          <a:xfrm>
            <a:off x="0" y="5703888"/>
            <a:ext cx="9123363" cy="1154112"/>
          </a:xfrm>
          <a:custGeom>
            <a:avLst/>
            <a:gdLst/>
            <a:ahLst/>
            <a:cxnLst>
              <a:cxn ang="0">
                <a:pos x="4066" y="493"/>
              </a:cxn>
              <a:cxn ang="0">
                <a:pos x="0" y="0"/>
              </a:cxn>
              <a:cxn ang="0">
                <a:pos x="0" y="588"/>
              </a:cxn>
              <a:cxn ang="0">
                <a:pos x="5747" y="586"/>
              </a:cxn>
              <a:cxn ang="0">
                <a:pos x="4066" y="493"/>
              </a:cxn>
            </a:cxnLst>
            <a:rect l="0" t="0" r="r" b="b"/>
            <a:pathLst>
              <a:path w="5747" h="588">
                <a:moveTo>
                  <a:pt x="4066" y="493"/>
                </a:moveTo>
                <a:cubicBezTo>
                  <a:pt x="3084" y="477"/>
                  <a:pt x="1599" y="381"/>
                  <a:pt x="0" y="0"/>
                </a:cubicBezTo>
                <a:lnTo>
                  <a:pt x="0" y="588"/>
                </a:lnTo>
                <a:lnTo>
                  <a:pt x="5747" y="586"/>
                </a:lnTo>
                <a:lnTo>
                  <a:pt x="4066" y="493"/>
                </a:lnTo>
                <a:close/>
              </a:path>
            </a:pathLst>
          </a:custGeom>
          <a:gradFill rotWithShape="0">
            <a:gsLst>
              <a:gs pos="0">
                <a:srgbClr val="003399">
                  <a:gamma/>
                  <a:shade val="60784"/>
                  <a:invGamma/>
                </a:srgbClr>
              </a:gs>
              <a:gs pos="50000">
                <a:srgbClr val="003399"/>
              </a:gs>
              <a:gs pos="100000">
                <a:srgbClr val="003399">
                  <a:gamma/>
                  <a:shade val="60784"/>
                  <a:invGamma/>
                </a:srgbClr>
              </a:gs>
            </a:gsLst>
            <a:lin ang="18900000" scaled="1"/>
          </a:gradFill>
          <a:ln w="9525">
            <a:noFill/>
            <a:round/>
            <a:headEnd/>
            <a:tailEnd/>
          </a:ln>
          <a:effectLst>
            <a:outerShdw dist="52363" dir="15357825" algn="ctr" rotWithShape="0">
              <a:schemeClr val="bg2">
                <a:alpha val="50000"/>
              </a:schemeClr>
            </a:outerShdw>
          </a:effectLst>
        </p:spPr>
        <p:txBody>
          <a:bodyPr/>
          <a:lstStyle/>
          <a:p>
            <a:pPr>
              <a:defRPr/>
            </a:pPr>
            <a:endParaRPr lang="en-US" dirty="0"/>
          </a:p>
        </p:txBody>
      </p:sp>
      <p:sp>
        <p:nvSpPr>
          <p:cNvPr id="4126" name="Freeform 30"/>
          <p:cNvSpPr>
            <a:spLocks/>
          </p:cNvSpPr>
          <p:nvPr/>
        </p:nvSpPr>
        <p:spPr bwMode="gray">
          <a:xfrm>
            <a:off x="2843213" y="6172200"/>
            <a:ext cx="6300787" cy="685800"/>
          </a:xfrm>
          <a:custGeom>
            <a:avLst/>
            <a:gdLst/>
            <a:ahLst/>
            <a:cxnLst>
              <a:cxn ang="0">
                <a:pos x="3969" y="0"/>
              </a:cxn>
              <a:cxn ang="0">
                <a:pos x="2620" y="286"/>
              </a:cxn>
              <a:cxn ang="0">
                <a:pos x="225" y="432"/>
              </a:cxn>
              <a:cxn ang="0">
                <a:pos x="3969" y="432"/>
              </a:cxn>
              <a:cxn ang="0">
                <a:pos x="3969" y="0"/>
              </a:cxn>
            </a:cxnLst>
            <a:rect l="0" t="0" r="r" b="b"/>
            <a:pathLst>
              <a:path w="3969" h="432">
                <a:moveTo>
                  <a:pt x="3969" y="0"/>
                </a:moveTo>
                <a:cubicBezTo>
                  <a:pt x="3782" y="60"/>
                  <a:pt x="3244" y="214"/>
                  <a:pt x="2620" y="286"/>
                </a:cubicBezTo>
                <a:cubicBezTo>
                  <a:pt x="1996" y="358"/>
                  <a:pt x="0" y="408"/>
                  <a:pt x="225" y="432"/>
                </a:cubicBezTo>
                <a:cubicBezTo>
                  <a:pt x="2097" y="432"/>
                  <a:pt x="3969" y="432"/>
                  <a:pt x="3969" y="432"/>
                </a:cubicBezTo>
                <a:lnTo>
                  <a:pt x="3969" y="0"/>
                </a:lnTo>
                <a:close/>
              </a:path>
            </a:pathLst>
          </a:custGeom>
          <a:gradFill rotWithShape="1">
            <a:gsLst>
              <a:gs pos="0">
                <a:srgbClr val="CC0000">
                  <a:gamma/>
                  <a:shade val="46275"/>
                  <a:invGamma/>
                </a:srgbClr>
              </a:gs>
              <a:gs pos="50000">
                <a:srgbClr val="CC0000"/>
              </a:gs>
              <a:gs pos="100000">
                <a:srgbClr val="CC0000">
                  <a:gamma/>
                  <a:shade val="46275"/>
                  <a:invGamma/>
                </a:srgbClr>
              </a:gs>
            </a:gsLst>
            <a:lin ang="2700000" scaled="1"/>
          </a:gradFill>
          <a:ln w="9525">
            <a:noFill/>
            <a:round/>
            <a:headEnd/>
            <a:tailEnd/>
          </a:ln>
          <a:effectLst/>
        </p:spPr>
        <p:txBody>
          <a:bodyPr/>
          <a:lstStyle/>
          <a:p>
            <a:pPr>
              <a:defRPr/>
            </a:pPr>
            <a:endParaRPr lang="en-US" dirty="0"/>
          </a:p>
        </p:txBody>
      </p:sp>
      <p:sp>
        <p:nvSpPr>
          <p:cNvPr id="4100" name="Rectangle 4"/>
          <p:cNvSpPr>
            <a:spLocks noGrp="1" noChangeArrowheads="1"/>
          </p:cNvSpPr>
          <p:nvPr>
            <p:ph type="ftr" sz="quarter" idx="3"/>
          </p:nvPr>
        </p:nvSpPr>
        <p:spPr bwMode="auto">
          <a:xfrm>
            <a:off x="228600" y="6629400"/>
            <a:ext cx="36576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000" b="1"/>
            </a:lvl1pPr>
          </a:lstStyle>
          <a:p>
            <a:pPr>
              <a:defRPr/>
            </a:pPr>
            <a:r>
              <a:rPr lang="en-US" smtClean="0"/>
              <a:t>Executive Education, Inc. © John F. Levy, 2010</a:t>
            </a:r>
            <a:endParaRPr lang="en-US">
              <a:cs typeface="Arial" charset="0"/>
            </a:endParaRPr>
          </a:p>
        </p:txBody>
      </p:sp>
      <p:sp>
        <p:nvSpPr>
          <p:cNvPr id="4101" name="Rectangle 5"/>
          <p:cNvSpPr>
            <a:spLocks noGrp="1" noChangeArrowheads="1"/>
          </p:cNvSpPr>
          <p:nvPr>
            <p:ph type="sldNum" sz="quarter" idx="4"/>
          </p:nvPr>
        </p:nvSpPr>
        <p:spPr bwMode="auto">
          <a:xfrm>
            <a:off x="8001000" y="6553200"/>
            <a:ext cx="990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400"/>
            </a:lvl1pPr>
          </a:lstStyle>
          <a:p>
            <a:pPr>
              <a:defRPr/>
            </a:pPr>
            <a:fld id="{082AC2AA-0D7C-47B5-8EAE-2932DCB2CE96}" type="slidenum">
              <a:rPr lang="en-US"/>
              <a:pPr>
                <a:defRPr/>
              </a:pPr>
              <a:t>‹#›</a:t>
            </a:fld>
            <a:endParaRPr lang="en-US" dirty="0"/>
          </a:p>
        </p:txBody>
      </p:sp>
      <p:pic>
        <p:nvPicPr>
          <p:cNvPr id="1033" name="Picture 37"/>
          <p:cNvPicPr>
            <a:picLocks noChangeAspect="1" noChangeArrowheads="1"/>
          </p:cNvPicPr>
          <p:nvPr/>
        </p:nvPicPr>
        <p:blipFill>
          <a:blip r:embed="rId13" cstate="print"/>
          <a:srcRect/>
          <a:stretch>
            <a:fillRect/>
          </a:stretch>
        </p:blipFill>
        <p:spPr bwMode="auto">
          <a:xfrm>
            <a:off x="0" y="5942013"/>
            <a:ext cx="1219200" cy="687387"/>
          </a:xfrm>
          <a:prstGeom prst="rect">
            <a:avLst/>
          </a:prstGeom>
          <a:noFill/>
          <a:ln w="9525" algn="ctr">
            <a:noFill/>
            <a:miter lim="800000"/>
            <a:headEnd/>
            <a:tailEnd/>
          </a:ln>
        </p:spPr>
      </p:pic>
      <p:sp>
        <p:nvSpPr>
          <p:cNvPr id="4134" name="Freeform 38" descr="Narrow vertical"/>
          <p:cNvSpPr>
            <a:spLocks/>
          </p:cNvSpPr>
          <p:nvPr/>
        </p:nvSpPr>
        <p:spPr bwMode="gray">
          <a:xfrm flipH="1" flipV="1">
            <a:off x="0" y="76200"/>
            <a:ext cx="9169400" cy="533400"/>
          </a:xfrm>
          <a:custGeom>
            <a:avLst/>
            <a:gdLst/>
            <a:ahLst/>
            <a:cxnLst>
              <a:cxn ang="0">
                <a:pos x="9" y="426"/>
              </a:cxn>
              <a:cxn ang="0">
                <a:pos x="1774" y="710"/>
              </a:cxn>
              <a:cxn ang="0">
                <a:pos x="5778" y="0"/>
              </a:cxn>
              <a:cxn ang="0">
                <a:pos x="5773" y="1009"/>
              </a:cxn>
              <a:cxn ang="0">
                <a:pos x="0" y="1007"/>
              </a:cxn>
              <a:cxn ang="0">
                <a:pos x="9" y="426"/>
              </a:cxn>
            </a:cxnLst>
            <a:rect l="0" t="0" r="r" b="b"/>
            <a:pathLst>
              <a:path w="5778" h="1009">
                <a:moveTo>
                  <a:pt x="9" y="426"/>
                </a:moveTo>
                <a:cubicBezTo>
                  <a:pt x="27" y="400"/>
                  <a:pt x="759" y="661"/>
                  <a:pt x="1774" y="710"/>
                </a:cubicBezTo>
                <a:cubicBezTo>
                  <a:pt x="2789" y="758"/>
                  <a:pt x="4178" y="622"/>
                  <a:pt x="5778" y="0"/>
                </a:cubicBezTo>
                <a:lnTo>
                  <a:pt x="5773" y="1009"/>
                </a:lnTo>
                <a:lnTo>
                  <a:pt x="0" y="1007"/>
                </a:lnTo>
                <a:lnTo>
                  <a:pt x="9" y="426"/>
                </a:lnTo>
                <a:close/>
              </a:path>
            </a:pathLst>
          </a:custGeom>
          <a:pattFill prst="narVert">
            <a:fgClr>
              <a:srgbClr val="CC0000"/>
            </a:fgClr>
            <a:bgClr>
              <a:srgbClr val="800000"/>
            </a:bgClr>
          </a:pattFill>
          <a:ln w="9525">
            <a:noFill/>
            <a:round/>
            <a:headEnd/>
            <a:tailEnd/>
          </a:ln>
          <a:effectLst/>
        </p:spPr>
        <p:txBody>
          <a:bodyPr/>
          <a:lstStyle/>
          <a:p>
            <a:pPr>
              <a:defRPr/>
            </a:pPr>
            <a:endParaRPr lang="en-US" dirty="0"/>
          </a:p>
        </p:txBody>
      </p:sp>
      <p:sp>
        <p:nvSpPr>
          <p:cNvPr id="4135" name="Freeform 39"/>
          <p:cNvSpPr>
            <a:spLocks/>
          </p:cNvSpPr>
          <p:nvPr/>
        </p:nvSpPr>
        <p:spPr bwMode="gray">
          <a:xfrm>
            <a:off x="0" y="-11113"/>
            <a:ext cx="9169400" cy="533401"/>
          </a:xfrm>
          <a:custGeom>
            <a:avLst/>
            <a:gdLst/>
            <a:ahLst/>
            <a:cxnLst>
              <a:cxn ang="0">
                <a:pos x="5767" y="250"/>
              </a:cxn>
              <a:cxn ang="0">
                <a:pos x="4003" y="128"/>
              </a:cxn>
              <a:cxn ang="0">
                <a:pos x="0" y="432"/>
              </a:cxn>
              <a:cxn ang="0">
                <a:pos x="0" y="0"/>
              </a:cxn>
              <a:cxn ang="0">
                <a:pos x="5776" y="1"/>
              </a:cxn>
              <a:cxn ang="0">
                <a:pos x="5767" y="250"/>
              </a:cxn>
            </a:cxnLst>
            <a:rect l="0" t="0" r="r" b="b"/>
            <a:pathLst>
              <a:path w="5776" h="432">
                <a:moveTo>
                  <a:pt x="5767" y="250"/>
                </a:moveTo>
                <a:cubicBezTo>
                  <a:pt x="5749" y="261"/>
                  <a:pt x="5017" y="149"/>
                  <a:pt x="4003" y="128"/>
                </a:cubicBezTo>
                <a:cubicBezTo>
                  <a:pt x="2988" y="107"/>
                  <a:pt x="1599" y="166"/>
                  <a:pt x="0" y="432"/>
                </a:cubicBezTo>
                <a:lnTo>
                  <a:pt x="0" y="0"/>
                </a:lnTo>
                <a:lnTo>
                  <a:pt x="5776" y="1"/>
                </a:lnTo>
                <a:lnTo>
                  <a:pt x="5767" y="250"/>
                </a:lnTo>
                <a:close/>
              </a:path>
            </a:pathLst>
          </a:custGeom>
          <a:gradFill rotWithShape="1">
            <a:gsLst>
              <a:gs pos="0">
                <a:srgbClr val="003399"/>
              </a:gs>
              <a:gs pos="100000">
                <a:srgbClr val="003399">
                  <a:gamma/>
                  <a:shade val="46275"/>
                  <a:invGamma/>
                </a:srgbClr>
              </a:gs>
            </a:gsLst>
            <a:lin ang="2700000" scaled="1"/>
          </a:gradFill>
          <a:ln w="9525">
            <a:no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24" r:id="rId1"/>
    <p:sldLayoutId id="2147483825"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hf hdr="0" dt="0"/>
  <p:txStyles>
    <p:titleStyle>
      <a:lvl1pPr algn="ctr" rtl="0" eaLnBrk="0" fontAlgn="base" hangingPunct="0">
        <a:spcBef>
          <a:spcPct val="0"/>
        </a:spcBef>
        <a:spcAft>
          <a:spcPct val="0"/>
        </a:spcAft>
        <a:defRPr sz="4800" b="1">
          <a:solidFill>
            <a:srgbClr val="CC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800" b="1">
          <a:solidFill>
            <a:srgbClr val="CC0000"/>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800" b="1">
          <a:solidFill>
            <a:srgbClr val="CC0000"/>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800" b="1">
          <a:solidFill>
            <a:srgbClr val="CC0000"/>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800" b="1">
          <a:solidFill>
            <a:srgbClr val="CC0000"/>
          </a:solidFill>
          <a:effectLst>
            <a:outerShdw blurRad="38100" dist="38100" dir="2700000" algn="tl">
              <a:srgbClr val="C0C0C0"/>
            </a:outerShdw>
          </a:effectLst>
          <a:latin typeface="Arial" charset="0"/>
        </a:defRPr>
      </a:lvl5pPr>
      <a:lvl6pPr marL="457200" algn="ctr" rtl="0" fontAlgn="base">
        <a:spcBef>
          <a:spcPct val="0"/>
        </a:spcBef>
        <a:spcAft>
          <a:spcPct val="0"/>
        </a:spcAft>
        <a:defRPr sz="4800" b="1">
          <a:solidFill>
            <a:srgbClr val="CC0000"/>
          </a:solidFill>
          <a:effectLst>
            <a:outerShdw blurRad="38100" dist="38100" dir="2700000" algn="tl">
              <a:srgbClr val="C0C0C0"/>
            </a:outerShdw>
          </a:effectLst>
          <a:latin typeface="Arial" charset="0"/>
        </a:defRPr>
      </a:lvl6pPr>
      <a:lvl7pPr marL="914400" algn="ctr" rtl="0" fontAlgn="base">
        <a:spcBef>
          <a:spcPct val="0"/>
        </a:spcBef>
        <a:spcAft>
          <a:spcPct val="0"/>
        </a:spcAft>
        <a:defRPr sz="4800" b="1">
          <a:solidFill>
            <a:srgbClr val="CC00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4800" b="1">
          <a:solidFill>
            <a:srgbClr val="CC00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4800" b="1">
          <a:solidFill>
            <a:srgbClr val="CC00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3581400" y="609600"/>
            <a:ext cx="5257800" cy="4191000"/>
          </a:xfrm>
        </p:spPr>
        <p:txBody>
          <a:bodyPr/>
          <a:lstStyle/>
          <a:p>
            <a:pPr eaLnBrk="1" hangingPunct="1">
              <a:defRPr/>
            </a:pPr>
            <a:r>
              <a:rPr lang="en-US" sz="6000" dirty="0" smtClean="0"/>
              <a:t>The 21</a:t>
            </a:r>
            <a:r>
              <a:rPr lang="en-US" sz="6000" baseline="30000" dirty="0" smtClean="0"/>
              <a:t>st</a:t>
            </a:r>
            <a:r>
              <a:rPr lang="en-US" sz="6000" dirty="0" smtClean="0"/>
              <a:t> Century Director:</a:t>
            </a:r>
            <a:br>
              <a:rPr lang="en-US" sz="6000" dirty="0" smtClean="0"/>
            </a:br>
            <a:r>
              <a:rPr lang="en-US" sz="3200" dirty="0" smtClean="0"/>
              <a:t>Ethical and Legal Responsibilities of Board Members</a:t>
            </a:r>
          </a:p>
        </p:txBody>
      </p:sp>
      <p:sp>
        <p:nvSpPr>
          <p:cNvPr id="4100" name="Rectangle 5"/>
          <p:cNvSpPr>
            <a:spLocks noGrp="1" noChangeArrowheads="1"/>
          </p:cNvSpPr>
          <p:nvPr>
            <p:ph type="subTitle" idx="4294967295"/>
          </p:nvPr>
        </p:nvSpPr>
        <p:spPr>
          <a:xfrm>
            <a:off x="3657600" y="5105400"/>
            <a:ext cx="5029200" cy="1219200"/>
          </a:xfrm>
          <a:noFill/>
        </p:spPr>
        <p:txBody>
          <a:bodyPr/>
          <a:lstStyle/>
          <a:p>
            <a:pPr marL="0" indent="0" eaLnBrk="1" hangingPunct="1">
              <a:buFontTx/>
              <a:buNone/>
            </a:pPr>
            <a:r>
              <a:rPr lang="en-US" sz="1400" b="1" dirty="0" smtClean="0">
                <a:solidFill>
                  <a:schemeClr val="bg1"/>
                </a:solidFill>
                <a:latin typeface="Century Gothic" pitchFamily="34" charset="0"/>
              </a:rPr>
              <a:t>Written by</a:t>
            </a:r>
          </a:p>
          <a:p>
            <a:pPr marL="0" indent="0" eaLnBrk="1" hangingPunct="1">
              <a:buFontTx/>
              <a:buNone/>
            </a:pPr>
            <a:r>
              <a:rPr lang="en-US" sz="2400" b="1" dirty="0" smtClean="0">
                <a:solidFill>
                  <a:schemeClr val="bg1"/>
                </a:solidFill>
                <a:latin typeface="Century Gothic" pitchFamily="34" charset="0"/>
              </a:rPr>
              <a:t>John F. Levy</a:t>
            </a:r>
          </a:p>
          <a:p>
            <a:pPr marL="0" indent="0" eaLnBrk="1" hangingPunct="1">
              <a:buFontTx/>
              <a:buNone/>
            </a:pPr>
            <a:r>
              <a:rPr lang="en-US" sz="1400" b="1" dirty="0" smtClean="0">
                <a:solidFill>
                  <a:schemeClr val="bg1"/>
                </a:solidFill>
                <a:latin typeface="Century Gothic" pitchFamily="34" charset="0"/>
              </a:rPr>
              <a:t>MBA, CPA</a:t>
            </a:r>
            <a:r>
              <a:rPr lang="en-US" sz="1400" dirty="0" smtClean="0">
                <a:solidFill>
                  <a:schemeClr val="bg1"/>
                </a:solidFill>
                <a:latin typeface="Century Gothic" pitchFamily="34" charset="0"/>
              </a:rPr>
              <a:t/>
            </a:r>
            <a:br>
              <a:rPr lang="en-US" sz="1400" dirty="0" smtClean="0">
                <a:solidFill>
                  <a:schemeClr val="bg1"/>
                </a:solidFill>
                <a:latin typeface="Century Gothic" pitchFamily="34" charset="0"/>
              </a:rPr>
            </a:br>
            <a:endParaRPr lang="en-US" sz="1400" dirty="0" smtClean="0">
              <a:solidFill>
                <a:schemeClr val="bg1"/>
              </a:solidFill>
              <a:latin typeface="Century Gothic" pitchFamily="34" charset="0"/>
            </a:endParaRPr>
          </a:p>
        </p:txBody>
      </p:sp>
      <p:sp>
        <p:nvSpPr>
          <p:cNvPr id="5" name="Slide Number Placeholder 4"/>
          <p:cNvSpPr>
            <a:spLocks noGrp="1"/>
          </p:cNvSpPr>
          <p:nvPr>
            <p:ph type="sldNum" sz="quarter" idx="10"/>
          </p:nvPr>
        </p:nvSpPr>
        <p:spPr/>
        <p:txBody>
          <a:bodyPr/>
          <a:lstStyle/>
          <a:p>
            <a:pPr>
              <a:defRPr/>
            </a:pPr>
            <a:r>
              <a:rPr lang="en-US" smtClean="0"/>
              <a:t>Page </a:t>
            </a:r>
            <a:fld id="{3C031397-2A13-4BE3-A773-EF92ED94849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2210" name="Rectangle 2"/>
          <p:cNvSpPr>
            <a:spLocks noGrp="1" noChangeArrowheads="1"/>
          </p:cNvSpPr>
          <p:nvPr>
            <p:ph type="title"/>
          </p:nvPr>
        </p:nvSpPr>
        <p:spPr/>
        <p:txBody>
          <a:bodyPr/>
          <a:lstStyle/>
          <a:p>
            <a:pPr eaLnBrk="1" hangingPunct="1">
              <a:defRPr/>
            </a:pPr>
            <a:r>
              <a:rPr lang="en-US" sz="4000" dirty="0" smtClean="0"/>
              <a:t>Why Boards Fail Ethically</a:t>
            </a:r>
          </a:p>
        </p:txBody>
      </p:sp>
      <p:sp>
        <p:nvSpPr>
          <p:cNvPr id="13317" name="Rectangle 3"/>
          <p:cNvSpPr>
            <a:spLocks noGrp="1" noChangeArrowheads="1"/>
          </p:cNvSpPr>
          <p:nvPr>
            <p:ph type="body" idx="1"/>
          </p:nvPr>
        </p:nvSpPr>
        <p:spPr>
          <a:xfrm>
            <a:off x="838200" y="1752600"/>
            <a:ext cx="8077200" cy="4572000"/>
          </a:xfrm>
        </p:spPr>
        <p:txBody>
          <a:bodyPr/>
          <a:lstStyle/>
          <a:p>
            <a:pPr eaLnBrk="1" hangingPunct="1"/>
            <a:r>
              <a:rPr lang="en-US" dirty="0" smtClean="0"/>
              <a:t>Failure to see ethical issue</a:t>
            </a:r>
          </a:p>
          <a:p>
            <a:pPr eaLnBrk="1" hangingPunct="1"/>
            <a:r>
              <a:rPr lang="en-US" dirty="0" smtClean="0"/>
              <a:t>Not trained to look for ethical issues</a:t>
            </a:r>
          </a:p>
          <a:p>
            <a:pPr eaLnBrk="1" hangingPunct="1"/>
            <a:r>
              <a:rPr lang="en-US" dirty="0" smtClean="0"/>
              <a:t>Don’t want to “rock the boat”</a:t>
            </a:r>
          </a:p>
          <a:p>
            <a:pPr eaLnBrk="1" hangingPunct="1"/>
            <a:r>
              <a:rPr lang="en-US" dirty="0" smtClean="0"/>
              <a:t>Close relationships with CEOs</a:t>
            </a:r>
          </a:p>
          <a:p>
            <a:pPr eaLnBrk="1" hangingPunct="1"/>
            <a:r>
              <a:rPr lang="en-US" dirty="0" smtClean="0"/>
              <a:t>Short-term focus </a:t>
            </a:r>
          </a:p>
          <a:p>
            <a:pPr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381000" y="228600"/>
            <a:ext cx="8382000" cy="914400"/>
          </a:xfrm>
        </p:spPr>
        <p:txBody>
          <a:bodyPr/>
          <a:lstStyle/>
          <a:p>
            <a:pPr eaLnBrk="1" hangingPunct="1">
              <a:defRPr/>
            </a:pPr>
            <a:r>
              <a:rPr lang="en-US" dirty="0" smtClean="0"/>
              <a:t>Case #3</a:t>
            </a:r>
          </a:p>
        </p:txBody>
      </p:sp>
      <p:sp>
        <p:nvSpPr>
          <p:cNvPr id="14341" name="Rectangle 3"/>
          <p:cNvSpPr>
            <a:spLocks noGrp="1" noChangeArrowheads="1"/>
          </p:cNvSpPr>
          <p:nvPr>
            <p:ph type="body" idx="1"/>
          </p:nvPr>
        </p:nvSpPr>
        <p:spPr>
          <a:xfrm>
            <a:off x="304800" y="1066800"/>
            <a:ext cx="8610600" cy="5257800"/>
          </a:xfrm>
        </p:spPr>
        <p:txBody>
          <a:bodyPr/>
          <a:lstStyle/>
          <a:p>
            <a:pPr marL="685800" indent="-685800" algn="ctr" eaLnBrk="1" hangingPunct="1">
              <a:buFontTx/>
              <a:buNone/>
            </a:pPr>
            <a:r>
              <a:rPr lang="en-US" b="1" u="sng" dirty="0" smtClean="0"/>
              <a:t>Moving</a:t>
            </a:r>
            <a:endParaRPr lang="en-US" sz="3200" b="1" dirty="0" smtClean="0"/>
          </a:p>
          <a:p>
            <a:pPr marL="685800" indent="-685800">
              <a:buFontTx/>
              <a:buAutoNum type="arabicParenR"/>
            </a:pPr>
            <a:r>
              <a:rPr lang="en-US" sz="3200" dirty="0" smtClean="0"/>
              <a:t>How do you vote and why?</a:t>
            </a:r>
          </a:p>
          <a:p>
            <a:pPr marL="685800" indent="-685800">
              <a:buFontTx/>
              <a:buAutoNum type="arabicParenR"/>
            </a:pPr>
            <a:r>
              <a:rPr lang="en-US" sz="3200" dirty="0" smtClean="0"/>
              <a:t>Is this an ethical issue?</a:t>
            </a:r>
          </a:p>
          <a:p>
            <a:pPr marL="685800" indent="-685800">
              <a:buFontTx/>
              <a:buAutoNum type="arabicParenR"/>
            </a:pPr>
            <a:r>
              <a:rPr lang="en-US" sz="3200" dirty="0" smtClean="0"/>
              <a:t>Who are the stakeholders? </a:t>
            </a:r>
          </a:p>
          <a:p>
            <a:pPr marL="685800" indent="-685800">
              <a:buFontTx/>
              <a:buAutoNum type="arabicParenR"/>
            </a:pPr>
            <a:r>
              <a:rPr lang="en-US" sz="3200" dirty="0" smtClean="0"/>
              <a:t>If you were not so close to the community, would your decision be easier?</a:t>
            </a:r>
          </a:p>
          <a:p>
            <a:pPr marL="685800" indent="-685800">
              <a:buFontTx/>
              <a:buAutoNum type="arabicParenR"/>
            </a:pPr>
            <a:r>
              <a:rPr lang="en-US" sz="3200" dirty="0" smtClean="0"/>
              <a:t>Does made in America matter?</a:t>
            </a:r>
          </a:p>
          <a:p>
            <a:pPr marL="685800" indent="-685800">
              <a:buFontTx/>
              <a:buAutoNum type="arabicParenR"/>
            </a:pPr>
            <a:r>
              <a:rPr lang="en-US" sz="3200" dirty="0" smtClean="0"/>
              <a:t>What ethical standard are you using?</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60770" name="Rectangle 2"/>
          <p:cNvSpPr>
            <a:spLocks noGrp="1" noChangeArrowheads="1"/>
          </p:cNvSpPr>
          <p:nvPr>
            <p:ph type="title"/>
          </p:nvPr>
        </p:nvSpPr>
        <p:spPr/>
        <p:txBody>
          <a:bodyPr/>
          <a:lstStyle/>
          <a:p>
            <a:pPr eaLnBrk="1" hangingPunct="1">
              <a:defRPr/>
            </a:pPr>
            <a:r>
              <a:rPr lang="en-US" dirty="0" smtClean="0"/>
              <a:t>Identifying Ethical Issues</a:t>
            </a:r>
          </a:p>
        </p:txBody>
      </p:sp>
      <p:sp>
        <p:nvSpPr>
          <p:cNvPr id="15365" name="Rectangle 3"/>
          <p:cNvSpPr>
            <a:spLocks noGrp="1" noChangeArrowheads="1"/>
          </p:cNvSpPr>
          <p:nvPr>
            <p:ph type="body" idx="1"/>
          </p:nvPr>
        </p:nvSpPr>
        <p:spPr>
          <a:xfrm>
            <a:off x="609600" y="1752600"/>
            <a:ext cx="8153400" cy="4572000"/>
          </a:xfrm>
        </p:spPr>
        <p:txBody>
          <a:bodyPr/>
          <a:lstStyle/>
          <a:p>
            <a:pPr marL="685800" indent="-685800" eaLnBrk="1" hangingPunct="1"/>
            <a:r>
              <a:rPr lang="en-US" dirty="0" smtClean="0"/>
              <a:t>Prudential issues</a:t>
            </a:r>
          </a:p>
          <a:p>
            <a:pPr marL="685800" indent="-685800" eaLnBrk="1" hangingPunct="1"/>
            <a:r>
              <a:rPr lang="en-US" dirty="0" smtClean="0"/>
              <a:t>Legal issues</a:t>
            </a:r>
          </a:p>
          <a:p>
            <a:pPr marL="685800" indent="-685800" eaLnBrk="1" hangingPunct="1"/>
            <a:r>
              <a:rPr lang="en-US" dirty="0" smtClean="0"/>
              <a:t>Ethical issues</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381000" y="228600"/>
            <a:ext cx="8382000" cy="914400"/>
          </a:xfrm>
        </p:spPr>
        <p:txBody>
          <a:bodyPr/>
          <a:lstStyle/>
          <a:p>
            <a:pPr eaLnBrk="1" hangingPunct="1">
              <a:defRPr/>
            </a:pPr>
            <a:r>
              <a:rPr lang="en-US" dirty="0" smtClean="0"/>
              <a:t>Case #4</a:t>
            </a:r>
          </a:p>
        </p:txBody>
      </p:sp>
      <p:sp>
        <p:nvSpPr>
          <p:cNvPr id="16389" name="Rectangle 3"/>
          <p:cNvSpPr>
            <a:spLocks noGrp="1" noChangeArrowheads="1"/>
          </p:cNvSpPr>
          <p:nvPr>
            <p:ph type="body" idx="1"/>
          </p:nvPr>
        </p:nvSpPr>
        <p:spPr>
          <a:xfrm>
            <a:off x="304800" y="1066800"/>
            <a:ext cx="8610600" cy="5257800"/>
          </a:xfrm>
        </p:spPr>
        <p:txBody>
          <a:bodyPr/>
          <a:lstStyle/>
          <a:p>
            <a:pPr marL="685800" indent="-685800" algn="ctr" eaLnBrk="1" hangingPunct="1">
              <a:buFontTx/>
              <a:buNone/>
            </a:pPr>
            <a:r>
              <a:rPr lang="en-US" b="1" u="sng" dirty="0" smtClean="0"/>
              <a:t>The Tie That Binds</a:t>
            </a:r>
            <a:endParaRPr lang="en-US" sz="3200" b="1" dirty="0" smtClean="0"/>
          </a:p>
          <a:p>
            <a:pPr marL="685800" indent="-685800">
              <a:buFontTx/>
              <a:buAutoNum type="arabicParenR"/>
            </a:pPr>
            <a:r>
              <a:rPr lang="en-US" sz="3200" dirty="0" smtClean="0"/>
              <a:t>What do you do?</a:t>
            </a:r>
          </a:p>
          <a:p>
            <a:pPr marL="685800" indent="-685800">
              <a:buFontTx/>
              <a:buAutoNum type="arabicParenR"/>
            </a:pPr>
            <a:r>
              <a:rPr lang="en-US" sz="3200" dirty="0" smtClean="0"/>
              <a:t>Does Billy deserve any special treatment?</a:t>
            </a:r>
          </a:p>
          <a:p>
            <a:pPr marL="685800" indent="-685800">
              <a:buFontTx/>
              <a:buAutoNum type="arabicParenR"/>
            </a:pPr>
            <a:r>
              <a:rPr lang="en-US" sz="3200" dirty="0" smtClean="0"/>
              <a:t>What if Wade, Mary and Billy were not siblings?</a:t>
            </a:r>
          </a:p>
          <a:p>
            <a:pPr marL="685800" indent="-685800">
              <a:buFontTx/>
              <a:buAutoNum type="arabicParenR"/>
            </a:pPr>
            <a:r>
              <a:rPr lang="en-US" sz="3200" dirty="0" smtClean="0"/>
              <a:t>What if the public owned 1/3 or 2/3 of the company?  </a:t>
            </a:r>
          </a:p>
          <a:p>
            <a:pPr marL="685800" indent="-685800">
              <a:buFontTx/>
              <a:buAutoNum type="arabicParenR"/>
            </a:pPr>
            <a:r>
              <a:rPr lang="en-US" sz="3200" dirty="0" smtClean="0"/>
              <a:t>What if Billy were not a director?</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381000" y="381000"/>
            <a:ext cx="8382000" cy="1143000"/>
          </a:xfrm>
        </p:spPr>
        <p:txBody>
          <a:bodyPr/>
          <a:lstStyle/>
          <a:p>
            <a:pPr>
              <a:defRPr/>
            </a:pPr>
            <a:r>
              <a:rPr lang="en-US" dirty="0" smtClean="0"/>
              <a:t>Developing an Ethical Code</a:t>
            </a:r>
            <a:endParaRPr lang="en-US" dirty="0"/>
          </a:p>
        </p:txBody>
      </p:sp>
      <p:sp>
        <p:nvSpPr>
          <p:cNvPr id="17412" name="Rectangle 3"/>
          <p:cNvSpPr>
            <a:spLocks noGrp="1" noChangeArrowheads="1"/>
          </p:cNvSpPr>
          <p:nvPr>
            <p:ph type="body" idx="1"/>
          </p:nvPr>
        </p:nvSpPr>
        <p:spPr>
          <a:xfrm>
            <a:off x="838200" y="2057400"/>
            <a:ext cx="7848600" cy="4267200"/>
          </a:xfrm>
        </p:spPr>
        <p:txBody>
          <a:bodyPr/>
          <a:lstStyle/>
          <a:p>
            <a:pPr>
              <a:lnSpc>
                <a:spcPct val="90000"/>
              </a:lnSpc>
              <a:spcAft>
                <a:spcPts val="1800"/>
              </a:spcAft>
              <a:buNone/>
            </a:pPr>
            <a:r>
              <a:rPr lang="en-US" i="1" dirty="0" smtClean="0"/>
              <a:t>“You who are on the road must have a code that you can live by…” </a:t>
            </a:r>
          </a:p>
          <a:p>
            <a:pPr algn="r">
              <a:lnSpc>
                <a:spcPct val="90000"/>
              </a:lnSpc>
              <a:buFont typeface="Arial" pitchFamily="34" charset="0"/>
              <a:buChar char="-"/>
            </a:pPr>
            <a:r>
              <a:rPr lang="en-US" dirty="0" smtClean="0"/>
              <a:t>Graham Nash</a:t>
            </a:r>
            <a:endParaRPr lang="en-US" i="1" dirty="0" smtClean="0"/>
          </a:p>
          <a:p>
            <a:pPr algn="r">
              <a:lnSpc>
                <a:spcPct val="90000"/>
              </a:lnSpc>
              <a:buFontTx/>
              <a:buNone/>
            </a:pPr>
            <a:r>
              <a:rPr lang="en-US" sz="2400" b="1" i="1" dirty="0" smtClean="0"/>
              <a:t>Teach Your Children </a:t>
            </a:r>
            <a:r>
              <a:rPr lang="en-US" dirty="0" smtClean="0"/>
              <a:t/>
            </a:r>
            <a:br>
              <a:rPr lang="en-US" dirty="0" smtClean="0"/>
            </a:br>
            <a:endParaRPr lang="en-US" dirty="0" smtClean="0"/>
          </a:p>
          <a:p>
            <a:pPr>
              <a:lnSpc>
                <a:spcPct val="90000"/>
              </a:lnSpc>
              <a:buFontTx/>
              <a:buNone/>
            </a:pPr>
            <a:r>
              <a:rPr lang="en-US" dirty="0" smtClean="0"/>
              <a:t> </a:t>
            </a:r>
            <a:br>
              <a:rPr lang="en-US" dirty="0" smtClean="0"/>
            </a:br>
            <a:endParaRPr lang="en-US" dirty="0" smtClean="0">
              <a:solidFill>
                <a:schemeClr val="tx2"/>
              </a:solidFill>
            </a:endParaRPr>
          </a:p>
        </p:txBody>
      </p:sp>
      <p:sp>
        <p:nvSpPr>
          <p:cNvPr id="5" name="Footer Placeholder 4"/>
          <p:cNvSpPr>
            <a:spLocks noGrp="1"/>
          </p:cNvSpPr>
          <p:nvPr>
            <p:ph type="ftr" sz="quarter" idx="10"/>
          </p:nvPr>
        </p:nvSpPr>
        <p:spPr/>
        <p:txBody>
          <a:bodyPr/>
          <a:lstStyle/>
          <a:p>
            <a:pPr>
              <a:defRPr/>
            </a:pPr>
            <a:r>
              <a:rPr lang="en-US" smtClean="0"/>
              <a:t>Executive Education, Inc. © John F. Levy, 2010</a:t>
            </a:r>
            <a:endParaRPr lang="en-US">
              <a:cs typeface="Arial" charset="0"/>
            </a:endParaRP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p:txBody>
          <a:bodyPr/>
          <a:lstStyle/>
          <a:p>
            <a:pPr>
              <a:defRPr/>
            </a:pPr>
            <a:r>
              <a:rPr lang="en-US" dirty="0" smtClean="0"/>
              <a:t>The Golden Rule</a:t>
            </a:r>
            <a:endParaRPr lang="en-US" dirty="0"/>
          </a:p>
        </p:txBody>
      </p:sp>
      <p:sp>
        <p:nvSpPr>
          <p:cNvPr id="18437" name="Rectangle 3"/>
          <p:cNvSpPr>
            <a:spLocks noGrp="1" noChangeArrowheads="1"/>
          </p:cNvSpPr>
          <p:nvPr>
            <p:ph type="body" idx="1"/>
          </p:nvPr>
        </p:nvSpPr>
        <p:spPr>
          <a:xfrm>
            <a:off x="609600" y="1752600"/>
            <a:ext cx="8153400" cy="4572000"/>
          </a:xfrm>
        </p:spPr>
        <p:txBody>
          <a:bodyPr/>
          <a:lstStyle/>
          <a:p>
            <a:pPr marL="685800" indent="-685800" eaLnBrk="1" hangingPunct="1"/>
            <a:r>
              <a:rPr lang="en-US" dirty="0" smtClean="0"/>
              <a:t>Simple</a:t>
            </a:r>
          </a:p>
          <a:p>
            <a:pPr marL="685800" indent="-685800" eaLnBrk="1" hangingPunct="1"/>
            <a:r>
              <a:rPr lang="en-US" dirty="0" smtClean="0"/>
              <a:t>Powerful</a:t>
            </a:r>
          </a:p>
          <a:p>
            <a:pPr marL="685800" indent="-685800" eaLnBrk="1" hangingPunct="1"/>
            <a:r>
              <a:rPr lang="en-US" dirty="0" smtClean="0"/>
              <a:t>Universal</a:t>
            </a:r>
          </a:p>
          <a:p>
            <a:pPr marL="685800" indent="-685800" eaLnBrk="1" hangingPunct="1"/>
            <a:endParaRPr lang="en-US" sz="2800"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381000" y="381000"/>
            <a:ext cx="8382000" cy="914400"/>
          </a:xfrm>
        </p:spPr>
        <p:txBody>
          <a:bodyPr/>
          <a:lstStyle/>
          <a:p>
            <a:pPr eaLnBrk="1" hangingPunct="1">
              <a:defRPr/>
            </a:pPr>
            <a:r>
              <a:rPr lang="en-US" dirty="0" smtClean="0"/>
              <a:t>Ethical Prescriptions</a:t>
            </a:r>
          </a:p>
        </p:txBody>
      </p:sp>
      <p:sp>
        <p:nvSpPr>
          <p:cNvPr id="14341" name="Rectangle 3"/>
          <p:cNvSpPr>
            <a:spLocks noGrp="1" noChangeArrowheads="1"/>
          </p:cNvSpPr>
          <p:nvPr>
            <p:ph sz="half" idx="1"/>
          </p:nvPr>
        </p:nvSpPr>
        <p:spPr>
          <a:xfrm>
            <a:off x="381000" y="1295400"/>
            <a:ext cx="4114800" cy="5029200"/>
          </a:xfrm>
        </p:spPr>
        <p:txBody>
          <a:bodyPr/>
          <a:lstStyle/>
          <a:p>
            <a:pPr>
              <a:defRPr/>
            </a:pPr>
            <a:r>
              <a:rPr lang="en-US" sz="3200" dirty="0" smtClean="0"/>
              <a:t>Turn the other cheek </a:t>
            </a:r>
          </a:p>
          <a:p>
            <a:pPr>
              <a:defRPr/>
            </a:pPr>
            <a:r>
              <a:rPr lang="en-US" sz="3200" dirty="0" smtClean="0"/>
              <a:t>Tikkun Olam (Repair the World) </a:t>
            </a:r>
          </a:p>
          <a:p>
            <a:pPr>
              <a:defRPr/>
            </a:pPr>
            <a:r>
              <a:rPr lang="en-US" sz="3200" dirty="0" smtClean="0"/>
              <a:t>Honor thy father and thy mother</a:t>
            </a:r>
          </a:p>
          <a:p>
            <a:pPr>
              <a:defRPr/>
            </a:pPr>
            <a:r>
              <a:rPr lang="en-US" sz="3200" dirty="0" smtClean="0"/>
              <a:t>Feed the hungry</a:t>
            </a:r>
          </a:p>
          <a:p>
            <a:pPr marL="0" indent="0" eaLnBrk="1" hangingPunct="1">
              <a:buFontTx/>
              <a:buNone/>
              <a:defRPr/>
            </a:pPr>
            <a:endParaRPr lang="en-US" dirty="0" smtClean="0"/>
          </a:p>
          <a:p>
            <a:pPr marL="0" indent="0" eaLnBrk="1" hangingPunct="1">
              <a:buFontTx/>
              <a:buNone/>
              <a:defRPr/>
            </a:pPr>
            <a:endParaRPr lang="en-US" dirty="0" smtClean="0"/>
          </a:p>
          <a:p>
            <a:pPr marL="0" indent="0" eaLnBrk="1" hangingPunct="1">
              <a:buFontTx/>
              <a:buNone/>
              <a:defRPr/>
            </a:pPr>
            <a:endParaRPr lang="en-US" dirty="0" smtClean="0"/>
          </a:p>
        </p:txBody>
      </p:sp>
      <p:sp>
        <p:nvSpPr>
          <p:cNvPr id="19460" name="Content Placeholder 6"/>
          <p:cNvSpPr>
            <a:spLocks noGrp="1"/>
          </p:cNvSpPr>
          <p:nvPr>
            <p:ph sz="half" idx="2"/>
          </p:nvPr>
        </p:nvSpPr>
        <p:spPr>
          <a:xfrm>
            <a:off x="4648200" y="1295400"/>
            <a:ext cx="4191000" cy="5029200"/>
          </a:xfrm>
        </p:spPr>
        <p:txBody>
          <a:bodyPr/>
          <a:lstStyle/>
          <a:p>
            <a:r>
              <a:rPr lang="en-US" sz="3200" dirty="0" smtClean="0"/>
              <a:t>Clothe the naked</a:t>
            </a:r>
          </a:p>
          <a:p>
            <a:r>
              <a:rPr lang="en-US" sz="3200" dirty="0" smtClean="0"/>
              <a:t>Love your neighbor</a:t>
            </a:r>
          </a:p>
          <a:p>
            <a:r>
              <a:rPr lang="en-US" sz="3200" dirty="0" smtClean="0"/>
              <a:t>Be a good corporate citizen</a:t>
            </a:r>
          </a:p>
          <a:p>
            <a:r>
              <a:rPr lang="en-US" sz="3200" dirty="0" smtClean="0"/>
              <a:t>Provide a positive work environment</a:t>
            </a:r>
          </a:p>
          <a:p>
            <a:r>
              <a:rPr lang="en-US" sz="3200" dirty="0" smtClean="0"/>
              <a:t>Be a role model and mentor</a:t>
            </a:r>
          </a:p>
          <a:p>
            <a:endParaRPr lang="en-US" dirty="0" smtClean="0"/>
          </a:p>
          <a:p>
            <a:endParaRPr lang="en-US" dirty="0" smtClean="0"/>
          </a:p>
          <a:p>
            <a:endParaRPr lang="en-US" dirty="0" smtClean="0"/>
          </a:p>
          <a:p>
            <a:endParaRPr lang="en-US" dirty="0" smtClean="0"/>
          </a:p>
          <a:p>
            <a:endParaRPr lang="en-US" dirty="0" smtClean="0"/>
          </a:p>
        </p:txBody>
      </p:sp>
      <p:sp>
        <p:nvSpPr>
          <p:cNvPr id="19461"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7" name="Slide Number Placeholder 6"/>
          <p:cNvSpPr>
            <a:spLocks noGrp="1"/>
          </p:cNvSpPr>
          <p:nvPr>
            <p:ph type="sldNum" sz="quarter" idx="11"/>
          </p:nvPr>
        </p:nvSpPr>
        <p:spPr/>
        <p:txBody>
          <a:bodyPr/>
          <a:lstStyle/>
          <a:p>
            <a:pPr>
              <a:defRPr/>
            </a:pPr>
            <a:fld id="{16DBFBAB-77AD-4D43-85B9-73C9CD75C347}"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381000" y="381000"/>
            <a:ext cx="8382000" cy="914400"/>
          </a:xfrm>
        </p:spPr>
        <p:txBody>
          <a:bodyPr/>
          <a:lstStyle/>
          <a:p>
            <a:pPr eaLnBrk="1" hangingPunct="1">
              <a:defRPr/>
            </a:pPr>
            <a:r>
              <a:rPr lang="en-US" dirty="0" smtClean="0"/>
              <a:t>Ethical Proscriptions</a:t>
            </a:r>
          </a:p>
        </p:txBody>
      </p:sp>
      <p:sp>
        <p:nvSpPr>
          <p:cNvPr id="14341" name="Rectangle 3"/>
          <p:cNvSpPr>
            <a:spLocks noGrp="1" noChangeArrowheads="1"/>
          </p:cNvSpPr>
          <p:nvPr>
            <p:ph sz="half" idx="1"/>
          </p:nvPr>
        </p:nvSpPr>
        <p:spPr>
          <a:xfrm>
            <a:off x="381000" y="1295400"/>
            <a:ext cx="4114800" cy="5029200"/>
          </a:xfrm>
        </p:spPr>
        <p:txBody>
          <a:bodyPr/>
          <a:lstStyle/>
          <a:p>
            <a:pPr>
              <a:defRPr/>
            </a:pPr>
            <a:r>
              <a:rPr lang="en-US" sz="3200" dirty="0" smtClean="0"/>
              <a:t>Don’t harm anyone</a:t>
            </a:r>
          </a:p>
          <a:p>
            <a:pPr>
              <a:defRPr/>
            </a:pPr>
            <a:r>
              <a:rPr lang="en-US" sz="3200" dirty="0" smtClean="0"/>
              <a:t>Don’t murder</a:t>
            </a:r>
          </a:p>
          <a:p>
            <a:pPr>
              <a:defRPr/>
            </a:pPr>
            <a:r>
              <a:rPr lang="en-US" sz="3200" dirty="0" smtClean="0"/>
              <a:t>Don’t lie</a:t>
            </a:r>
          </a:p>
          <a:p>
            <a:pPr>
              <a:defRPr/>
            </a:pPr>
            <a:r>
              <a:rPr lang="en-US" sz="3200" dirty="0" smtClean="0"/>
              <a:t>Don’t pollute</a:t>
            </a:r>
          </a:p>
          <a:p>
            <a:pPr>
              <a:defRPr/>
            </a:pPr>
            <a:r>
              <a:rPr lang="en-US" sz="3200" dirty="0" smtClean="0"/>
              <a:t>Don’t be jealous of others success</a:t>
            </a:r>
          </a:p>
          <a:p>
            <a:pPr>
              <a:defRPr/>
            </a:pPr>
            <a:endParaRPr lang="en-US" sz="3200" dirty="0" smtClean="0"/>
          </a:p>
          <a:p>
            <a:pPr marL="0" indent="0" eaLnBrk="1" hangingPunct="1">
              <a:buFontTx/>
              <a:buNone/>
              <a:defRPr/>
            </a:pPr>
            <a:endParaRPr lang="en-US" dirty="0" smtClean="0"/>
          </a:p>
          <a:p>
            <a:pPr marL="0" indent="0" eaLnBrk="1" hangingPunct="1">
              <a:buFontTx/>
              <a:buNone/>
              <a:defRPr/>
            </a:pPr>
            <a:endParaRPr lang="en-US" dirty="0" smtClean="0"/>
          </a:p>
          <a:p>
            <a:pPr marL="0" indent="0" eaLnBrk="1" hangingPunct="1">
              <a:buFontTx/>
              <a:buNone/>
              <a:defRPr/>
            </a:pPr>
            <a:endParaRPr lang="en-US" dirty="0" smtClean="0"/>
          </a:p>
        </p:txBody>
      </p:sp>
      <p:sp>
        <p:nvSpPr>
          <p:cNvPr id="20484" name="Content Placeholder 6"/>
          <p:cNvSpPr>
            <a:spLocks noGrp="1"/>
          </p:cNvSpPr>
          <p:nvPr>
            <p:ph sz="half" idx="2"/>
          </p:nvPr>
        </p:nvSpPr>
        <p:spPr>
          <a:xfrm>
            <a:off x="4648200" y="1295400"/>
            <a:ext cx="4191000" cy="5029200"/>
          </a:xfrm>
        </p:spPr>
        <p:txBody>
          <a:bodyPr/>
          <a:lstStyle/>
          <a:p>
            <a:r>
              <a:rPr lang="en-US" sz="3200" dirty="0" smtClean="0"/>
              <a:t>Don’t hire illegal or underage workers</a:t>
            </a:r>
          </a:p>
          <a:p>
            <a:r>
              <a:rPr lang="en-US" sz="3200" dirty="0" smtClean="0"/>
              <a:t>Don’t break the law</a:t>
            </a:r>
          </a:p>
          <a:p>
            <a:r>
              <a:rPr lang="en-US" sz="3200" dirty="0" smtClean="0"/>
              <a:t>Don’t steal</a:t>
            </a:r>
          </a:p>
          <a:p>
            <a:r>
              <a:rPr lang="en-US" sz="3200" dirty="0" smtClean="0"/>
              <a:t>Don’t practice racial or sexual discrimination</a:t>
            </a:r>
          </a:p>
          <a:p>
            <a:endParaRPr lang="en-US" dirty="0" smtClean="0"/>
          </a:p>
          <a:p>
            <a:endParaRPr lang="en-US" dirty="0" smtClean="0"/>
          </a:p>
          <a:p>
            <a:endParaRPr lang="en-US" dirty="0" smtClean="0"/>
          </a:p>
          <a:p>
            <a:endParaRPr lang="en-US" dirty="0" smtClean="0"/>
          </a:p>
          <a:p>
            <a:endParaRPr lang="en-US" dirty="0" smtClean="0"/>
          </a:p>
        </p:txBody>
      </p:sp>
      <p:sp>
        <p:nvSpPr>
          <p:cNvPr id="20485"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7" name="Slide Number Placeholder 6"/>
          <p:cNvSpPr>
            <a:spLocks noGrp="1"/>
          </p:cNvSpPr>
          <p:nvPr>
            <p:ph type="sldNum" sz="quarter" idx="11"/>
          </p:nvPr>
        </p:nvSpPr>
        <p:spPr/>
        <p:txBody>
          <a:bodyPr/>
          <a:lstStyle/>
          <a:p>
            <a:pPr>
              <a:defRPr/>
            </a:pPr>
            <a:fld id="{16DBFBAB-77AD-4D43-85B9-73C9CD75C347}"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33474" name="Rectangle 2"/>
          <p:cNvSpPr>
            <a:spLocks noGrp="1" noChangeArrowheads="1"/>
          </p:cNvSpPr>
          <p:nvPr>
            <p:ph type="title"/>
          </p:nvPr>
        </p:nvSpPr>
        <p:spPr/>
        <p:txBody>
          <a:bodyPr/>
          <a:lstStyle/>
          <a:p>
            <a:pPr eaLnBrk="1" hangingPunct="1">
              <a:defRPr/>
            </a:pPr>
            <a:r>
              <a:rPr lang="en-US" dirty="0" smtClean="0"/>
              <a:t>Ethics is Good Business</a:t>
            </a:r>
          </a:p>
        </p:txBody>
      </p:sp>
      <p:sp>
        <p:nvSpPr>
          <p:cNvPr id="21509" name="Rectangle 3"/>
          <p:cNvSpPr>
            <a:spLocks noGrp="1" noChangeArrowheads="1"/>
          </p:cNvSpPr>
          <p:nvPr>
            <p:ph type="body" idx="1"/>
          </p:nvPr>
        </p:nvSpPr>
        <p:spPr>
          <a:xfrm>
            <a:off x="838200" y="1766888"/>
            <a:ext cx="7924800" cy="4481512"/>
          </a:xfrm>
        </p:spPr>
        <p:txBody>
          <a:bodyPr/>
          <a:lstStyle/>
          <a:p>
            <a:pPr eaLnBrk="1" hangingPunct="1">
              <a:lnSpc>
                <a:spcPct val="90000"/>
              </a:lnSpc>
            </a:pPr>
            <a:r>
              <a:rPr lang="en-US" dirty="0" smtClean="0"/>
              <a:t>Trust builds healthy relationships.</a:t>
            </a:r>
          </a:p>
          <a:p>
            <a:pPr eaLnBrk="1" hangingPunct="1">
              <a:lnSpc>
                <a:spcPct val="90000"/>
              </a:lnSpc>
            </a:pPr>
            <a:r>
              <a:rPr lang="en-US" dirty="0" smtClean="0"/>
              <a:t>Unethical behavior violates our trust.</a:t>
            </a:r>
            <a:endParaRPr lang="en-US" i="1" dirty="0" smtClean="0"/>
          </a:p>
          <a:p>
            <a:pPr eaLnBrk="1" hangingPunct="1">
              <a:lnSpc>
                <a:spcPct val="90000"/>
              </a:lnSpc>
            </a:pPr>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36546" name="Rectangle 2"/>
          <p:cNvSpPr>
            <a:spLocks noGrp="1" noChangeArrowheads="1"/>
          </p:cNvSpPr>
          <p:nvPr>
            <p:ph type="title"/>
          </p:nvPr>
        </p:nvSpPr>
        <p:spPr/>
        <p:txBody>
          <a:bodyPr/>
          <a:lstStyle/>
          <a:p>
            <a:pPr eaLnBrk="1" hangingPunct="1">
              <a:defRPr/>
            </a:pPr>
            <a:r>
              <a:rPr lang="en-US" dirty="0" smtClean="0"/>
              <a:t>Making Ethical Decisions</a:t>
            </a:r>
          </a:p>
        </p:txBody>
      </p:sp>
      <p:sp>
        <p:nvSpPr>
          <p:cNvPr id="19461" name="Rectangle 3"/>
          <p:cNvSpPr>
            <a:spLocks noGrp="1" noChangeArrowheads="1"/>
          </p:cNvSpPr>
          <p:nvPr>
            <p:ph type="body" idx="1"/>
          </p:nvPr>
        </p:nvSpPr>
        <p:spPr>
          <a:xfrm>
            <a:off x="838200" y="1600200"/>
            <a:ext cx="7696200" cy="4724400"/>
          </a:xfrm>
        </p:spPr>
        <p:txBody>
          <a:bodyPr/>
          <a:lstStyle/>
          <a:p>
            <a:pPr>
              <a:defRPr/>
            </a:pPr>
            <a:r>
              <a:rPr lang="en-US" dirty="0" smtClean="0"/>
              <a:t>The front page test</a:t>
            </a:r>
          </a:p>
          <a:p>
            <a:pPr>
              <a:defRPr/>
            </a:pPr>
            <a:r>
              <a:rPr lang="en-US" dirty="0" smtClean="0"/>
              <a:t>The mirror test</a:t>
            </a:r>
          </a:p>
          <a:p>
            <a:pPr>
              <a:defRPr/>
            </a:pPr>
            <a:r>
              <a:rPr lang="en-US" dirty="0" smtClean="0"/>
              <a:t>The lesser of two evils</a:t>
            </a:r>
          </a:p>
          <a:p>
            <a:pPr>
              <a:defRPr/>
            </a:pPr>
            <a:r>
              <a:rPr lang="en-US" dirty="0" smtClean="0"/>
              <a:t>The mom and kids test</a:t>
            </a:r>
          </a:p>
          <a:p>
            <a:pPr>
              <a:defRPr/>
            </a:pPr>
            <a:r>
              <a:rPr lang="en-US" dirty="0" smtClean="0"/>
              <a:t>The personal test</a:t>
            </a:r>
          </a:p>
          <a:p>
            <a:pPr marL="685800" indent="-685800" algn="ctr" eaLnBrk="1" hangingPunct="1">
              <a:buFontTx/>
              <a:buNone/>
              <a:defRPr/>
            </a:pPr>
            <a:endParaRPr lang="en-US" u="sng"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dirty="0" smtClean="0"/>
              <a:t>Executive Education, Inc. © John F. Levy, 2010</a:t>
            </a:r>
            <a:endParaRPr lang="en-US" dirty="0" smtClean="0">
              <a:cs typeface="Arial" charset="0"/>
            </a:endParaRPr>
          </a:p>
        </p:txBody>
      </p:sp>
      <p:sp>
        <p:nvSpPr>
          <p:cNvPr id="151554" name="Rectangle 2"/>
          <p:cNvSpPr>
            <a:spLocks noGrp="1" noChangeArrowheads="1"/>
          </p:cNvSpPr>
          <p:nvPr>
            <p:ph type="title"/>
          </p:nvPr>
        </p:nvSpPr>
        <p:spPr>
          <a:xfrm>
            <a:off x="381000" y="381000"/>
            <a:ext cx="8382000" cy="914400"/>
          </a:xfrm>
        </p:spPr>
        <p:txBody>
          <a:bodyPr/>
          <a:lstStyle/>
          <a:p>
            <a:pPr eaLnBrk="1" hangingPunct="1">
              <a:defRPr/>
            </a:pPr>
            <a:r>
              <a:rPr lang="en-US" sz="6000" dirty="0" smtClean="0"/>
              <a:t>Seminar Objective</a:t>
            </a:r>
          </a:p>
        </p:txBody>
      </p:sp>
      <p:sp>
        <p:nvSpPr>
          <p:cNvPr id="5125" name="Rectangle 3"/>
          <p:cNvSpPr>
            <a:spLocks noGrp="1" noChangeArrowheads="1"/>
          </p:cNvSpPr>
          <p:nvPr>
            <p:ph type="body" idx="1"/>
          </p:nvPr>
        </p:nvSpPr>
        <p:spPr>
          <a:xfrm>
            <a:off x="1062038" y="1219200"/>
            <a:ext cx="7624762" cy="5029200"/>
          </a:xfrm>
        </p:spPr>
        <p:txBody>
          <a:bodyPr/>
          <a:lstStyle/>
          <a:p>
            <a:pPr>
              <a:buFontTx/>
              <a:buNone/>
            </a:pPr>
            <a:r>
              <a:rPr lang="en-US" sz="3200" smtClean="0"/>
              <a:t>To understand:</a:t>
            </a:r>
          </a:p>
          <a:p>
            <a:r>
              <a:rPr lang="en-US" sz="2400" smtClean="0"/>
              <a:t>The changing roles of directors</a:t>
            </a:r>
          </a:p>
          <a:p>
            <a:r>
              <a:rPr lang="en-US" sz="2400" smtClean="0"/>
              <a:t>The legal and ethical responsibilities of directors.</a:t>
            </a:r>
          </a:p>
          <a:p>
            <a:r>
              <a:rPr lang="en-US" sz="2400" smtClean="0"/>
              <a:t>How the failure to make ethical decisions affected recent business failures.</a:t>
            </a:r>
          </a:p>
          <a:p>
            <a:r>
              <a:rPr lang="en-US" sz="2400" smtClean="0"/>
              <a:t>What it means to be a “fiduciary” and how that impacts board members responsibilities.</a:t>
            </a:r>
          </a:p>
          <a:p>
            <a:r>
              <a:rPr lang="en-US" sz="2400" smtClean="0"/>
              <a:t>How a board member can limit his or her liability and the importance of directors’ and officer’ insurance.</a:t>
            </a:r>
          </a:p>
          <a:p>
            <a:r>
              <a:rPr lang="en-US" sz="2400" smtClean="0"/>
              <a:t>The role of the audit committee and the audit committee financial expert.</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381000" y="228600"/>
            <a:ext cx="8382000" cy="914400"/>
          </a:xfrm>
        </p:spPr>
        <p:txBody>
          <a:bodyPr/>
          <a:lstStyle/>
          <a:p>
            <a:pPr eaLnBrk="1" hangingPunct="1">
              <a:defRPr/>
            </a:pPr>
            <a:r>
              <a:rPr lang="en-US" dirty="0" smtClean="0"/>
              <a:t>Case #5</a:t>
            </a:r>
          </a:p>
        </p:txBody>
      </p:sp>
      <p:sp>
        <p:nvSpPr>
          <p:cNvPr id="23557" name="Rectangle 3"/>
          <p:cNvSpPr>
            <a:spLocks noGrp="1" noChangeArrowheads="1"/>
          </p:cNvSpPr>
          <p:nvPr>
            <p:ph type="body" idx="1"/>
          </p:nvPr>
        </p:nvSpPr>
        <p:spPr>
          <a:xfrm>
            <a:off x="304800" y="914400"/>
            <a:ext cx="8610600" cy="5334000"/>
          </a:xfrm>
        </p:spPr>
        <p:txBody>
          <a:bodyPr/>
          <a:lstStyle/>
          <a:p>
            <a:pPr marL="685800" indent="-685800" algn="ctr" eaLnBrk="1" hangingPunct="1">
              <a:buFontTx/>
              <a:buNone/>
            </a:pPr>
            <a:r>
              <a:rPr lang="en-US" b="1" u="sng" dirty="0" smtClean="0"/>
              <a:t>The Leaky Spies</a:t>
            </a:r>
            <a:endParaRPr lang="en-US" sz="2800" b="1" dirty="0" smtClean="0"/>
          </a:p>
          <a:p>
            <a:pPr marL="685800" indent="-685800">
              <a:buFontTx/>
              <a:buNone/>
            </a:pPr>
            <a:endParaRPr lang="en-US" sz="1200" b="1" dirty="0" smtClean="0"/>
          </a:p>
          <a:p>
            <a:pPr marL="685800" indent="-685800">
              <a:spcBef>
                <a:spcPct val="0"/>
              </a:spcBef>
              <a:buFontTx/>
              <a:buAutoNum type="arabicParenR"/>
            </a:pPr>
            <a:r>
              <a:rPr lang="en-US" sz="2800" dirty="0" smtClean="0"/>
              <a:t>Were Ship’s actions justified?</a:t>
            </a:r>
          </a:p>
          <a:p>
            <a:pPr marL="685800" indent="-685800">
              <a:buFontTx/>
              <a:buAutoNum type="arabicParenR"/>
            </a:pPr>
            <a:r>
              <a:rPr lang="en-US" sz="2800" dirty="0" smtClean="0"/>
              <a:t>What about </a:t>
            </a:r>
            <a:r>
              <a:rPr lang="en-US" sz="2800" dirty="0" err="1" smtClean="0"/>
              <a:t>Vallock</a:t>
            </a:r>
            <a:r>
              <a:rPr lang="en-US" sz="2800" dirty="0" smtClean="0"/>
              <a:t>? Is he a “whistleblower”? </a:t>
            </a:r>
          </a:p>
          <a:p>
            <a:pPr marL="685800" indent="-685800">
              <a:buFontTx/>
              <a:buAutoNum type="arabicParenR"/>
            </a:pPr>
            <a:r>
              <a:rPr lang="en-US" sz="2800" dirty="0" smtClean="0"/>
              <a:t>Should the Board member have resigned?</a:t>
            </a:r>
          </a:p>
          <a:p>
            <a:pPr marL="685800" indent="-685800">
              <a:buFontTx/>
              <a:buAutoNum type="arabicParenR"/>
            </a:pPr>
            <a:r>
              <a:rPr lang="en-US" sz="2800" dirty="0" smtClean="0"/>
              <a:t>Was the leak, the investigation or the </a:t>
            </a:r>
            <a:r>
              <a:rPr lang="en-US" sz="2800" dirty="0" err="1" smtClean="0"/>
              <a:t>pretexting</a:t>
            </a:r>
            <a:r>
              <a:rPr lang="en-US" sz="2800" dirty="0" smtClean="0"/>
              <a:t> worse?</a:t>
            </a:r>
          </a:p>
          <a:p>
            <a:pPr marL="685800" indent="-685800">
              <a:buFontTx/>
              <a:buAutoNum type="arabicParenR"/>
            </a:pPr>
            <a:r>
              <a:rPr lang="en-US" sz="2800" dirty="0" smtClean="0"/>
              <a:t>What if this were an item of national security?</a:t>
            </a:r>
          </a:p>
          <a:p>
            <a:pPr marL="685800" indent="-685800">
              <a:buFontTx/>
              <a:buAutoNum type="arabicParenR"/>
            </a:pPr>
            <a:r>
              <a:rPr lang="en-US" sz="2800" dirty="0" smtClean="0"/>
              <a:t>What about the internal auditor and the corporate officers?</a:t>
            </a:r>
          </a:p>
          <a:p>
            <a:pPr marL="685800" indent="-685800"/>
            <a:endParaRPr lang="en-US" sz="1200"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56674" name="Rectangle 2"/>
          <p:cNvSpPr>
            <a:spLocks noGrp="1" noChangeArrowheads="1"/>
          </p:cNvSpPr>
          <p:nvPr>
            <p:ph type="title"/>
          </p:nvPr>
        </p:nvSpPr>
        <p:spPr/>
        <p:txBody>
          <a:bodyPr/>
          <a:lstStyle/>
          <a:p>
            <a:pPr eaLnBrk="1" hangingPunct="1">
              <a:defRPr/>
            </a:pPr>
            <a:r>
              <a:rPr lang="en-US" sz="4400" dirty="0" smtClean="0"/>
              <a:t>History of Directors</a:t>
            </a:r>
          </a:p>
        </p:txBody>
      </p:sp>
      <p:sp>
        <p:nvSpPr>
          <p:cNvPr id="24581" name="Rectangle 3"/>
          <p:cNvSpPr>
            <a:spLocks noGrp="1" noChangeArrowheads="1"/>
          </p:cNvSpPr>
          <p:nvPr>
            <p:ph type="body" idx="1"/>
          </p:nvPr>
        </p:nvSpPr>
        <p:spPr>
          <a:xfrm>
            <a:off x="228600" y="1822450"/>
            <a:ext cx="8382000" cy="4502150"/>
          </a:xfrm>
        </p:spPr>
        <p:txBody>
          <a:bodyPr/>
          <a:lstStyle/>
          <a:p>
            <a:pPr eaLnBrk="1" hangingPunct="1"/>
            <a:r>
              <a:rPr lang="en-US" dirty="0" smtClean="0"/>
              <a:t>Dutch East India Trading Company</a:t>
            </a:r>
          </a:p>
          <a:p>
            <a:pPr eaLnBrk="1" hangingPunct="1"/>
            <a:r>
              <a:rPr lang="en-US" dirty="0" smtClean="0"/>
              <a:t>Need for capital</a:t>
            </a:r>
          </a:p>
          <a:p>
            <a:pPr eaLnBrk="1" hangingPunct="1"/>
            <a:r>
              <a:rPr lang="en-US" dirty="0" smtClean="0"/>
              <a:t>Limited investors</a:t>
            </a:r>
          </a:p>
          <a:p>
            <a:pPr eaLnBrk="1" hangingPunct="1"/>
            <a:r>
              <a:rPr lang="en-US" dirty="0" smtClean="0"/>
              <a:t>Direct contact between managers and investors</a:t>
            </a:r>
          </a:p>
          <a:p>
            <a:pPr eaLnBrk="1" hangingPunct="1"/>
            <a:r>
              <a:rPr lang="en-US" dirty="0" smtClean="0"/>
              <a:t>More shareholders</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35522" name="Rectangle 2"/>
          <p:cNvSpPr>
            <a:spLocks noGrp="1" noChangeArrowheads="1"/>
          </p:cNvSpPr>
          <p:nvPr>
            <p:ph type="title"/>
          </p:nvPr>
        </p:nvSpPr>
        <p:spPr>
          <a:xfrm>
            <a:off x="381000" y="457200"/>
            <a:ext cx="8382000" cy="990600"/>
          </a:xfrm>
        </p:spPr>
        <p:txBody>
          <a:bodyPr/>
          <a:lstStyle/>
          <a:p>
            <a:pPr eaLnBrk="1" hangingPunct="1">
              <a:defRPr/>
            </a:pPr>
            <a:r>
              <a:rPr lang="en-US" sz="4400" dirty="0" smtClean="0"/>
              <a:t>Delaware Corporate Law</a:t>
            </a:r>
          </a:p>
        </p:txBody>
      </p:sp>
      <p:sp>
        <p:nvSpPr>
          <p:cNvPr id="25605" name="Rectangle 3"/>
          <p:cNvSpPr>
            <a:spLocks noGrp="1" noChangeArrowheads="1"/>
          </p:cNvSpPr>
          <p:nvPr>
            <p:ph type="body" idx="1"/>
          </p:nvPr>
        </p:nvSpPr>
        <p:spPr>
          <a:xfrm>
            <a:off x="304800" y="1524000"/>
            <a:ext cx="8534400" cy="4800600"/>
          </a:xfrm>
        </p:spPr>
        <p:txBody>
          <a:bodyPr/>
          <a:lstStyle/>
          <a:p>
            <a:pPr eaLnBrk="1" hangingPunct="1"/>
            <a:r>
              <a:rPr lang="en-US" dirty="0" smtClean="0"/>
              <a:t>Delaware laws favor the expansion of corporate powers and pro-business attitudes. </a:t>
            </a:r>
          </a:p>
          <a:p>
            <a:pPr eaLnBrk="1" hangingPunct="1"/>
            <a:r>
              <a:rPr lang="en-US" dirty="0" smtClean="0"/>
              <a:t>Delaware is the most popular state of incorporation.  </a:t>
            </a:r>
          </a:p>
          <a:p>
            <a:pPr eaLnBrk="1" hangingPunct="1"/>
            <a:r>
              <a:rPr lang="en-US" dirty="0" smtClean="0"/>
              <a:t>Other pro-business states modeled their incorporation laws after Delaware.</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381000" y="152400"/>
            <a:ext cx="8382000" cy="914400"/>
          </a:xfrm>
        </p:spPr>
        <p:txBody>
          <a:bodyPr/>
          <a:lstStyle/>
          <a:p>
            <a:pPr eaLnBrk="1" hangingPunct="1">
              <a:defRPr/>
            </a:pPr>
            <a:r>
              <a:rPr lang="en-US" dirty="0" smtClean="0"/>
              <a:t>Case #6</a:t>
            </a:r>
          </a:p>
        </p:txBody>
      </p:sp>
      <p:sp>
        <p:nvSpPr>
          <p:cNvPr id="26629" name="Rectangle 3"/>
          <p:cNvSpPr>
            <a:spLocks noGrp="1" noChangeArrowheads="1"/>
          </p:cNvSpPr>
          <p:nvPr>
            <p:ph type="body" idx="1"/>
          </p:nvPr>
        </p:nvSpPr>
        <p:spPr>
          <a:xfrm>
            <a:off x="304800" y="990600"/>
            <a:ext cx="8839200" cy="5334000"/>
          </a:xfrm>
        </p:spPr>
        <p:txBody>
          <a:bodyPr/>
          <a:lstStyle/>
          <a:p>
            <a:pPr marL="685800" indent="-685800" algn="ctr" eaLnBrk="1" hangingPunct="1">
              <a:buFontTx/>
              <a:buNone/>
            </a:pPr>
            <a:r>
              <a:rPr lang="en-US" b="1" u="sng" smtClean="0"/>
              <a:t>Who is the One?</a:t>
            </a:r>
            <a:endParaRPr lang="en-US" sz="3200" b="1" smtClean="0"/>
          </a:p>
          <a:p>
            <a:pPr marL="685800" indent="-685800">
              <a:buFontTx/>
              <a:buAutoNum type="arabicPeriod"/>
            </a:pPr>
            <a:r>
              <a:rPr lang="en-US" sz="3200" smtClean="0"/>
              <a:t>What are the ethical issues?  </a:t>
            </a:r>
          </a:p>
          <a:p>
            <a:pPr marL="685800" indent="-685800">
              <a:buFontTx/>
              <a:buAutoNum type="arabicPeriod"/>
            </a:pPr>
            <a:r>
              <a:rPr lang="en-US" sz="3200" smtClean="0"/>
              <a:t>Do any or all of the options present ethical dilemmas, what are they?</a:t>
            </a:r>
          </a:p>
          <a:p>
            <a:pPr marL="685800" indent="-685800">
              <a:buFontTx/>
              <a:buAutoNum type="arabicPeriod"/>
            </a:pPr>
            <a:r>
              <a:rPr lang="en-US" sz="3200" smtClean="0"/>
              <a:t>Is there a best ethical choice? Why?</a:t>
            </a:r>
          </a:p>
          <a:p>
            <a:pPr marL="685800" indent="-685800">
              <a:buFontTx/>
              <a:buAutoNum type="arabicPeriod"/>
            </a:pPr>
            <a:r>
              <a:rPr lang="en-US" sz="3200" smtClean="0"/>
              <a:t>Is the best ethical choice the best strategic choice?</a:t>
            </a:r>
          </a:p>
          <a:p>
            <a:pPr marL="685800" indent="-685800">
              <a:buFontTx/>
              <a:buAutoNum type="arabicPeriod"/>
            </a:pPr>
            <a:r>
              <a:rPr lang="en-US" sz="3200" smtClean="0"/>
              <a:t>What will you recommend to the Committee and the Board?</a:t>
            </a:r>
          </a:p>
          <a:p>
            <a:pPr marL="685800" indent="-685800">
              <a:buFontTx/>
              <a:buNone/>
            </a:pPr>
            <a:endParaRPr lang="en-US" sz="280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67938" name="Rectangle 2"/>
          <p:cNvSpPr>
            <a:spLocks noGrp="1" noChangeArrowheads="1"/>
          </p:cNvSpPr>
          <p:nvPr>
            <p:ph type="title"/>
          </p:nvPr>
        </p:nvSpPr>
        <p:spPr>
          <a:xfrm>
            <a:off x="381000" y="304800"/>
            <a:ext cx="8382000" cy="990600"/>
          </a:xfrm>
        </p:spPr>
        <p:txBody>
          <a:bodyPr/>
          <a:lstStyle/>
          <a:p>
            <a:pPr eaLnBrk="1" hangingPunct="1">
              <a:defRPr/>
            </a:pPr>
            <a:r>
              <a:rPr lang="en-US" dirty="0" smtClean="0"/>
              <a:t>Duties of Directors</a:t>
            </a:r>
          </a:p>
        </p:txBody>
      </p:sp>
      <p:sp>
        <p:nvSpPr>
          <p:cNvPr id="27653" name="Rectangle 3"/>
          <p:cNvSpPr>
            <a:spLocks noGrp="1" noChangeArrowheads="1"/>
          </p:cNvSpPr>
          <p:nvPr>
            <p:ph type="body" idx="1"/>
          </p:nvPr>
        </p:nvSpPr>
        <p:spPr>
          <a:xfrm>
            <a:off x="381000" y="1295400"/>
            <a:ext cx="8534400" cy="5029200"/>
          </a:xfrm>
        </p:spPr>
        <p:txBody>
          <a:bodyPr/>
          <a:lstStyle/>
          <a:p>
            <a:pPr eaLnBrk="1" hangingPunct="1"/>
            <a:r>
              <a:rPr lang="en-US" sz="3200" dirty="0" smtClean="0"/>
              <a:t>Corporate law of the state of incorporation governs director duties.</a:t>
            </a:r>
          </a:p>
          <a:p>
            <a:pPr eaLnBrk="1" hangingPunct="1"/>
            <a:r>
              <a:rPr lang="en-US" sz="3200" dirty="0" smtClean="0"/>
              <a:t>The Board of Directors manage or direct the business under </a:t>
            </a:r>
            <a:r>
              <a:rPr lang="en-US" sz="3200" dirty="0" err="1" smtClean="0"/>
              <a:t>under</a:t>
            </a:r>
            <a:r>
              <a:rPr lang="en-US" sz="3200" dirty="0" smtClean="0"/>
              <a:t> Delaware law .  </a:t>
            </a:r>
          </a:p>
          <a:p>
            <a:pPr eaLnBrk="1" hangingPunct="1"/>
            <a:r>
              <a:rPr lang="en-US" sz="3200" dirty="0" smtClean="0"/>
              <a:t>In this capacity, members of the Board serve as </a:t>
            </a:r>
            <a:r>
              <a:rPr lang="en-US" sz="3200" b="1" dirty="0" smtClean="0"/>
              <a:t>fiduciaries</a:t>
            </a:r>
            <a:r>
              <a:rPr lang="en-US" sz="3200" dirty="0" smtClean="0"/>
              <a:t> of the Company and its shareholders.</a:t>
            </a:r>
          </a:p>
          <a:p>
            <a:pPr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61794" name="Rectangle 2"/>
          <p:cNvSpPr>
            <a:spLocks noGrp="1" noChangeArrowheads="1"/>
          </p:cNvSpPr>
          <p:nvPr>
            <p:ph type="title"/>
          </p:nvPr>
        </p:nvSpPr>
        <p:spPr>
          <a:xfrm>
            <a:off x="381000" y="304800"/>
            <a:ext cx="8382000" cy="914400"/>
          </a:xfrm>
        </p:spPr>
        <p:txBody>
          <a:bodyPr/>
          <a:lstStyle/>
          <a:p>
            <a:pPr eaLnBrk="1" hangingPunct="1">
              <a:defRPr/>
            </a:pPr>
            <a:r>
              <a:rPr lang="en-US" sz="4400" dirty="0" smtClean="0"/>
              <a:t>Fiduciary</a:t>
            </a:r>
            <a:endParaRPr lang="en-US" sz="2000" dirty="0" smtClean="0"/>
          </a:p>
        </p:txBody>
      </p:sp>
      <p:sp>
        <p:nvSpPr>
          <p:cNvPr id="28677" name="Rectangle 3"/>
          <p:cNvSpPr>
            <a:spLocks noGrp="1" noChangeArrowheads="1"/>
          </p:cNvSpPr>
          <p:nvPr>
            <p:ph type="body" idx="1"/>
          </p:nvPr>
        </p:nvSpPr>
        <p:spPr>
          <a:xfrm>
            <a:off x="381000" y="1371600"/>
            <a:ext cx="8382000" cy="4953000"/>
          </a:xfrm>
        </p:spPr>
        <p:txBody>
          <a:bodyPr/>
          <a:lstStyle/>
          <a:p>
            <a:r>
              <a:rPr lang="en-US" sz="3200" dirty="0" smtClean="0"/>
              <a:t>Comes from the Latin </a:t>
            </a:r>
            <a:r>
              <a:rPr lang="en-US" sz="3200" b="1" i="1" dirty="0" smtClean="0"/>
              <a:t>fides</a:t>
            </a:r>
            <a:r>
              <a:rPr lang="en-US" sz="3200" dirty="0" smtClean="0"/>
              <a:t>, meaning faith and </a:t>
            </a:r>
            <a:r>
              <a:rPr lang="en-US" sz="3200" b="1" i="1" dirty="0" err="1" smtClean="0"/>
              <a:t>fiducia</a:t>
            </a:r>
            <a:r>
              <a:rPr lang="en-US" sz="3200" dirty="0" smtClean="0"/>
              <a:t>, meaning trust.  </a:t>
            </a:r>
          </a:p>
          <a:p>
            <a:r>
              <a:rPr lang="en-US" sz="3200" dirty="0" smtClean="0"/>
              <a:t>Act </a:t>
            </a:r>
            <a:r>
              <a:rPr lang="en-US" sz="3200" b="1" u="sng" dirty="0" smtClean="0"/>
              <a:t>at all times </a:t>
            </a:r>
            <a:r>
              <a:rPr lang="en-US" sz="3200" dirty="0" smtClean="0"/>
              <a:t>for the sole benefit and interests of another,.</a:t>
            </a:r>
          </a:p>
          <a:p>
            <a:r>
              <a:rPr lang="en-US" sz="3200" b="1" u="sng" dirty="0" smtClean="0"/>
              <a:t>Highest standard of care </a:t>
            </a:r>
            <a:r>
              <a:rPr lang="en-US" sz="3200" dirty="0" smtClean="0"/>
              <a:t>at either equity or law.  </a:t>
            </a:r>
          </a:p>
          <a:p>
            <a:r>
              <a:rPr lang="en-US" sz="3200" dirty="0" smtClean="0"/>
              <a:t>Highlighted by good faith, loyalty and trust.</a:t>
            </a:r>
          </a:p>
          <a:p>
            <a:pPr lvl="1" eaLnBrk="1" hangingPunct="1">
              <a:lnSpc>
                <a:spcPct val="90000"/>
              </a:lnSpc>
            </a:pPr>
            <a:endParaRPr lang="en-US" dirty="0" smtClean="0"/>
          </a:p>
          <a:p>
            <a:pPr eaLnBrk="1" hangingPunct="1">
              <a:lnSpc>
                <a:spcPct val="90000"/>
              </a:lnSpc>
            </a:pPr>
            <a:endParaRPr lang="en-US" sz="4800"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381000" y="381000"/>
            <a:ext cx="8382000" cy="914400"/>
          </a:xfrm>
        </p:spPr>
        <p:txBody>
          <a:bodyPr/>
          <a:lstStyle/>
          <a:p>
            <a:pPr eaLnBrk="1" hangingPunct="1">
              <a:defRPr/>
            </a:pPr>
            <a:r>
              <a:rPr lang="en-US" dirty="0" smtClean="0"/>
              <a:t>Stakeholders</a:t>
            </a:r>
          </a:p>
        </p:txBody>
      </p:sp>
      <p:sp>
        <p:nvSpPr>
          <p:cNvPr id="14341" name="Rectangle 3"/>
          <p:cNvSpPr>
            <a:spLocks noGrp="1" noChangeArrowheads="1"/>
          </p:cNvSpPr>
          <p:nvPr>
            <p:ph sz="half" idx="1"/>
          </p:nvPr>
        </p:nvSpPr>
        <p:spPr>
          <a:xfrm>
            <a:off x="685800" y="1676400"/>
            <a:ext cx="3810000" cy="4648200"/>
          </a:xfrm>
        </p:spPr>
        <p:txBody>
          <a:bodyPr/>
          <a:lstStyle/>
          <a:p>
            <a:pPr>
              <a:defRPr/>
            </a:pPr>
            <a:r>
              <a:rPr lang="en-US" sz="3600" dirty="0" smtClean="0"/>
              <a:t>Shareholders,</a:t>
            </a:r>
          </a:p>
          <a:p>
            <a:pPr>
              <a:defRPr/>
            </a:pPr>
            <a:r>
              <a:rPr lang="en-US" sz="3600" dirty="0" smtClean="0"/>
              <a:t>Debtors,</a:t>
            </a:r>
          </a:p>
          <a:p>
            <a:pPr>
              <a:defRPr/>
            </a:pPr>
            <a:r>
              <a:rPr lang="en-US" sz="3600" dirty="0" smtClean="0"/>
              <a:t>Management,</a:t>
            </a:r>
          </a:p>
          <a:p>
            <a:pPr>
              <a:defRPr/>
            </a:pPr>
            <a:r>
              <a:rPr lang="en-US" sz="3600" dirty="0" smtClean="0"/>
              <a:t>Employees,</a:t>
            </a:r>
          </a:p>
          <a:p>
            <a:pPr>
              <a:defRPr/>
            </a:pPr>
            <a:endParaRPr lang="en-US" sz="3600" dirty="0" smtClean="0"/>
          </a:p>
          <a:p>
            <a:pPr marL="0" indent="0" eaLnBrk="1" hangingPunct="1">
              <a:buFontTx/>
              <a:buNone/>
              <a:defRPr/>
            </a:pPr>
            <a:endParaRPr lang="en-US" sz="3600" dirty="0" smtClean="0"/>
          </a:p>
          <a:p>
            <a:pPr marL="0" indent="0" eaLnBrk="1" hangingPunct="1">
              <a:buFontTx/>
              <a:buNone/>
              <a:defRPr/>
            </a:pPr>
            <a:endParaRPr lang="en-US" sz="3600" dirty="0" smtClean="0"/>
          </a:p>
          <a:p>
            <a:pPr marL="0" indent="0" eaLnBrk="1" hangingPunct="1">
              <a:buFontTx/>
              <a:buNone/>
              <a:defRPr/>
            </a:pPr>
            <a:endParaRPr lang="en-US" sz="3600" dirty="0" smtClean="0"/>
          </a:p>
        </p:txBody>
      </p:sp>
      <p:sp>
        <p:nvSpPr>
          <p:cNvPr id="29700" name="Content Placeholder 6"/>
          <p:cNvSpPr>
            <a:spLocks noGrp="1"/>
          </p:cNvSpPr>
          <p:nvPr>
            <p:ph sz="half" idx="2"/>
          </p:nvPr>
        </p:nvSpPr>
        <p:spPr>
          <a:xfrm>
            <a:off x="4648200" y="1676400"/>
            <a:ext cx="4343400" cy="4648200"/>
          </a:xfrm>
        </p:spPr>
        <p:txBody>
          <a:bodyPr/>
          <a:lstStyle/>
          <a:p>
            <a:r>
              <a:rPr lang="en-US" sz="3600" dirty="0" smtClean="0"/>
              <a:t>Customers,</a:t>
            </a:r>
          </a:p>
          <a:p>
            <a:r>
              <a:rPr lang="en-US" sz="3600" dirty="0" smtClean="0"/>
              <a:t>Vendors,</a:t>
            </a:r>
          </a:p>
          <a:p>
            <a:r>
              <a:rPr lang="en-US" sz="3600" dirty="0" smtClean="0"/>
              <a:t>Community, and </a:t>
            </a:r>
          </a:p>
          <a:p>
            <a:r>
              <a:rPr lang="en-US" sz="3600" dirty="0" smtClean="0"/>
              <a:t>the Government.</a:t>
            </a:r>
          </a:p>
          <a:p>
            <a:endParaRPr lang="en-US" sz="3600" dirty="0" smtClean="0"/>
          </a:p>
          <a:p>
            <a:endParaRPr lang="en-US" sz="3600" dirty="0" smtClean="0"/>
          </a:p>
          <a:p>
            <a:endParaRPr lang="en-US" sz="3600" dirty="0" smtClean="0"/>
          </a:p>
          <a:p>
            <a:endParaRPr lang="en-US" sz="3600" dirty="0" smtClean="0"/>
          </a:p>
          <a:p>
            <a:endParaRPr lang="en-US" sz="3600" dirty="0" smtClean="0"/>
          </a:p>
        </p:txBody>
      </p:sp>
      <p:sp>
        <p:nvSpPr>
          <p:cNvPr id="29701"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7" name="Slide Number Placeholder 6"/>
          <p:cNvSpPr>
            <a:spLocks noGrp="1"/>
          </p:cNvSpPr>
          <p:nvPr>
            <p:ph type="sldNum" sz="quarter" idx="11"/>
          </p:nvPr>
        </p:nvSpPr>
        <p:spPr/>
        <p:txBody>
          <a:bodyPr/>
          <a:lstStyle/>
          <a:p>
            <a:pPr>
              <a:defRPr/>
            </a:pPr>
            <a:fld id="{16DBFBAB-77AD-4D43-85B9-73C9CD75C347}"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88418" name="Rectangle 2"/>
          <p:cNvSpPr>
            <a:spLocks noGrp="1" noChangeArrowheads="1"/>
          </p:cNvSpPr>
          <p:nvPr>
            <p:ph type="title"/>
          </p:nvPr>
        </p:nvSpPr>
        <p:spPr>
          <a:xfrm>
            <a:off x="457200" y="685800"/>
            <a:ext cx="8305800" cy="838200"/>
          </a:xfrm>
        </p:spPr>
        <p:txBody>
          <a:bodyPr/>
          <a:lstStyle/>
          <a:p>
            <a:pPr eaLnBrk="1" hangingPunct="1">
              <a:defRPr/>
            </a:pPr>
            <a:r>
              <a:rPr lang="en-US" dirty="0" smtClean="0"/>
              <a:t>Directors’ Fiduciary Duties</a:t>
            </a:r>
          </a:p>
        </p:txBody>
      </p:sp>
      <p:sp>
        <p:nvSpPr>
          <p:cNvPr id="30725" name="Rectangle 3"/>
          <p:cNvSpPr>
            <a:spLocks noGrp="1" noChangeArrowheads="1"/>
          </p:cNvSpPr>
          <p:nvPr>
            <p:ph type="body" idx="1"/>
          </p:nvPr>
        </p:nvSpPr>
        <p:spPr>
          <a:xfrm>
            <a:off x="838200" y="2057400"/>
            <a:ext cx="8077200" cy="4267200"/>
          </a:xfrm>
        </p:spPr>
        <p:txBody>
          <a:bodyPr/>
          <a:lstStyle/>
          <a:p>
            <a:r>
              <a:rPr lang="en-US" dirty="0" smtClean="0"/>
              <a:t>The duty of care</a:t>
            </a:r>
          </a:p>
          <a:p>
            <a:r>
              <a:rPr lang="en-US" dirty="0" smtClean="0"/>
              <a:t>The duty of loyalty</a:t>
            </a:r>
          </a:p>
          <a:p>
            <a:r>
              <a:rPr lang="en-US" dirty="0" smtClean="0"/>
              <a:t>The duty of disclosure</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73058" name="Rectangle 2"/>
          <p:cNvSpPr>
            <a:spLocks noGrp="1" noChangeArrowheads="1"/>
          </p:cNvSpPr>
          <p:nvPr>
            <p:ph type="title"/>
          </p:nvPr>
        </p:nvSpPr>
        <p:spPr/>
        <p:txBody>
          <a:bodyPr/>
          <a:lstStyle/>
          <a:p>
            <a:pPr eaLnBrk="1" hangingPunct="1">
              <a:defRPr/>
            </a:pPr>
            <a:r>
              <a:rPr lang="en-US" dirty="0" smtClean="0"/>
              <a:t>Good Faith</a:t>
            </a:r>
            <a:endParaRPr lang="en-US" sz="2400" dirty="0" smtClean="0"/>
          </a:p>
        </p:txBody>
      </p:sp>
      <p:sp>
        <p:nvSpPr>
          <p:cNvPr id="31749" name="Rectangle 3"/>
          <p:cNvSpPr>
            <a:spLocks noGrp="1" noChangeArrowheads="1"/>
          </p:cNvSpPr>
          <p:nvPr>
            <p:ph type="body" idx="1"/>
          </p:nvPr>
        </p:nvSpPr>
        <p:spPr>
          <a:xfrm>
            <a:off x="381000" y="1676400"/>
            <a:ext cx="8458200" cy="4572000"/>
          </a:xfrm>
        </p:spPr>
        <p:txBody>
          <a:bodyPr/>
          <a:lstStyle/>
          <a:p>
            <a:pPr marL="457200" indent="-457200" eaLnBrk="1" hangingPunct="1"/>
            <a:r>
              <a:rPr lang="en-US" dirty="0" smtClean="0"/>
              <a:t>Directors do not act in good faith when there is:</a:t>
            </a:r>
            <a:endParaRPr lang="en-US" sz="3200" dirty="0" smtClean="0"/>
          </a:p>
          <a:p>
            <a:pPr marL="1085850" lvl="1" indent="-685800" eaLnBrk="1" hangingPunct="1"/>
            <a:r>
              <a:rPr lang="en-US" dirty="0" smtClean="0"/>
              <a:t>fiduciary conduct motivated by an actual intent to do harm;</a:t>
            </a:r>
          </a:p>
          <a:p>
            <a:pPr marL="1085850" lvl="1" indent="-685800" eaLnBrk="1" hangingPunct="1"/>
            <a:r>
              <a:rPr lang="en-US" dirty="0" smtClean="0"/>
              <a:t>“gross negligence”; or</a:t>
            </a:r>
          </a:p>
          <a:p>
            <a:pPr marL="1085850" lvl="1" indent="-685800" eaLnBrk="1" hangingPunct="1"/>
            <a:r>
              <a:rPr lang="en-US" dirty="0" smtClean="0"/>
              <a:t>intentional dereliction of duty.</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72034" name="Rectangle 2"/>
          <p:cNvSpPr>
            <a:spLocks noGrp="1" noChangeArrowheads="1"/>
          </p:cNvSpPr>
          <p:nvPr>
            <p:ph type="title"/>
          </p:nvPr>
        </p:nvSpPr>
        <p:spPr/>
        <p:txBody>
          <a:bodyPr/>
          <a:lstStyle/>
          <a:p>
            <a:pPr eaLnBrk="1" hangingPunct="1">
              <a:defRPr/>
            </a:pPr>
            <a:r>
              <a:rPr lang="en-US" dirty="0" smtClean="0"/>
              <a:t>Business Judgment Rule</a:t>
            </a:r>
          </a:p>
        </p:txBody>
      </p:sp>
      <p:sp>
        <p:nvSpPr>
          <p:cNvPr id="32773" name="Rectangle 3"/>
          <p:cNvSpPr>
            <a:spLocks noGrp="1" noChangeArrowheads="1"/>
          </p:cNvSpPr>
          <p:nvPr>
            <p:ph type="body" idx="1"/>
          </p:nvPr>
        </p:nvSpPr>
        <p:spPr>
          <a:xfrm>
            <a:off x="381000" y="1905000"/>
            <a:ext cx="8534400" cy="4419600"/>
          </a:xfrm>
        </p:spPr>
        <p:txBody>
          <a:bodyPr/>
          <a:lstStyle/>
          <a:p>
            <a:pPr marL="685800" indent="0" eaLnBrk="1" hangingPunct="1">
              <a:buFontTx/>
              <a:buNone/>
            </a:pPr>
            <a:r>
              <a:rPr lang="en-US" i="1" dirty="0" smtClean="0"/>
              <a:t>The courts will not second guess directors’ decisions if the directors can demonstrate that they complied with the duties of care, loyalty and disclosure in good faith.</a:t>
            </a:r>
            <a:endParaRPr lang="en-US" sz="2800" i="1"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54626" name="Rectangle 2"/>
          <p:cNvSpPr>
            <a:spLocks noGrp="1" noChangeArrowheads="1"/>
          </p:cNvSpPr>
          <p:nvPr>
            <p:ph type="title"/>
          </p:nvPr>
        </p:nvSpPr>
        <p:spPr/>
        <p:txBody>
          <a:bodyPr/>
          <a:lstStyle/>
          <a:p>
            <a:pPr eaLnBrk="1" hangingPunct="1">
              <a:defRPr/>
            </a:pPr>
            <a:r>
              <a:rPr lang="en-US" dirty="0" smtClean="0"/>
              <a:t>Target Audience</a:t>
            </a:r>
          </a:p>
        </p:txBody>
      </p:sp>
      <p:sp>
        <p:nvSpPr>
          <p:cNvPr id="6149" name="Rectangle 3"/>
          <p:cNvSpPr>
            <a:spLocks noGrp="1" noChangeArrowheads="1"/>
          </p:cNvSpPr>
          <p:nvPr>
            <p:ph type="body" idx="1"/>
          </p:nvPr>
        </p:nvSpPr>
        <p:spPr>
          <a:xfrm>
            <a:off x="533400" y="1600200"/>
            <a:ext cx="8229600" cy="4724400"/>
          </a:xfrm>
        </p:spPr>
        <p:txBody>
          <a:bodyPr/>
          <a:lstStyle/>
          <a:p>
            <a:pPr eaLnBrk="1" hangingPunct="1"/>
            <a:r>
              <a:rPr lang="en-US" dirty="0" smtClean="0"/>
              <a:t>Individuals who current serve, or aspire to serve, on the Boards, and particularly audit committees, of public companies, private companies and not-for-profits.</a:t>
            </a:r>
          </a:p>
          <a:p>
            <a:pPr eaLnBrk="1" hangingPunct="1"/>
            <a:r>
              <a:rPr lang="en-US" dirty="0" smtClean="0"/>
              <a:t>Corporate officers, advisors and accountants who interact with Boards.</a:t>
            </a:r>
          </a:p>
          <a:p>
            <a:pPr eaLnBrk="1" hangingPunct="1"/>
            <a:endParaRPr lang="en-US" dirty="0" smtClean="0"/>
          </a:p>
          <a:p>
            <a:pPr eaLnBrk="1" hangingPunct="1"/>
            <a:endParaRPr lang="en-US" dirty="0" smtClean="0"/>
          </a:p>
          <a:p>
            <a:pPr eaLnBrk="1" hangingPunct="1"/>
            <a:endParaRPr lang="en-US" dirty="0" smtClean="0"/>
          </a:p>
          <a:p>
            <a:pPr lvl="1"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69986" name="Rectangle 2"/>
          <p:cNvSpPr>
            <a:spLocks noGrp="1" noChangeArrowheads="1"/>
          </p:cNvSpPr>
          <p:nvPr>
            <p:ph type="title"/>
          </p:nvPr>
        </p:nvSpPr>
        <p:spPr>
          <a:xfrm>
            <a:off x="0" y="533400"/>
            <a:ext cx="8915400" cy="1066800"/>
          </a:xfrm>
        </p:spPr>
        <p:txBody>
          <a:bodyPr/>
          <a:lstStyle/>
          <a:p>
            <a:pPr eaLnBrk="1" hangingPunct="1">
              <a:defRPr/>
            </a:pPr>
            <a:r>
              <a:rPr lang="en-US" sz="4400" dirty="0" smtClean="0"/>
              <a:t>Documenting Board Compliance </a:t>
            </a:r>
          </a:p>
        </p:txBody>
      </p:sp>
      <p:sp>
        <p:nvSpPr>
          <p:cNvPr id="33797" name="Rectangle 3"/>
          <p:cNvSpPr>
            <a:spLocks noGrp="1" noChangeArrowheads="1"/>
          </p:cNvSpPr>
          <p:nvPr>
            <p:ph type="body" idx="1"/>
          </p:nvPr>
        </p:nvSpPr>
        <p:spPr>
          <a:xfrm>
            <a:off x="304800" y="1600200"/>
            <a:ext cx="8534400" cy="4724400"/>
          </a:xfrm>
        </p:spPr>
        <p:txBody>
          <a:bodyPr/>
          <a:lstStyle/>
          <a:p>
            <a:pPr eaLnBrk="1" hangingPunct="1"/>
            <a:r>
              <a:rPr lang="en-US" sz="3200" dirty="0" smtClean="0"/>
              <a:t>A full, complete and considered process </a:t>
            </a:r>
          </a:p>
          <a:p>
            <a:pPr eaLnBrk="1" hangingPunct="1"/>
            <a:r>
              <a:rPr lang="en-US" sz="3200" dirty="0" smtClean="0"/>
              <a:t>Consider utilizing legal, financial and other expert advice </a:t>
            </a:r>
          </a:p>
          <a:p>
            <a:pPr eaLnBrk="1" hangingPunct="1"/>
            <a:r>
              <a:rPr lang="en-US" sz="3200" dirty="0" smtClean="0"/>
              <a:t>Complete agendas </a:t>
            </a:r>
          </a:p>
          <a:p>
            <a:pPr eaLnBrk="1" hangingPunct="1"/>
            <a:r>
              <a:rPr lang="en-US" sz="3200" dirty="0" smtClean="0"/>
              <a:t>Materials in advance of meetings</a:t>
            </a:r>
          </a:p>
          <a:p>
            <a:pPr eaLnBrk="1" hangingPunct="1"/>
            <a:r>
              <a:rPr lang="en-US" sz="3200" dirty="0" smtClean="0"/>
              <a:t>Sufficient time for discussion </a:t>
            </a:r>
          </a:p>
          <a:p>
            <a:pPr eaLnBrk="1" hangingPunct="1"/>
            <a:r>
              <a:rPr lang="en-US" sz="3200" dirty="0" smtClean="0"/>
              <a:t>Complete minutes</a:t>
            </a:r>
            <a:endParaRPr lang="en-US" dirty="0" smtClean="0"/>
          </a:p>
          <a:p>
            <a:pPr eaLnBrk="1" hangingPunct="1"/>
            <a:endParaRPr lang="en-US" dirty="0" smtClean="0"/>
          </a:p>
          <a:p>
            <a:pPr lvl="1"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69986" name="Rectangle 2"/>
          <p:cNvSpPr>
            <a:spLocks noGrp="1" noChangeArrowheads="1"/>
          </p:cNvSpPr>
          <p:nvPr>
            <p:ph type="title"/>
          </p:nvPr>
        </p:nvSpPr>
        <p:spPr>
          <a:xfrm>
            <a:off x="0" y="533400"/>
            <a:ext cx="8915400" cy="1752600"/>
          </a:xfrm>
        </p:spPr>
        <p:txBody>
          <a:bodyPr/>
          <a:lstStyle/>
          <a:p>
            <a:pPr eaLnBrk="1" hangingPunct="1">
              <a:defRPr/>
            </a:pPr>
            <a:r>
              <a:rPr lang="en-US" dirty="0" smtClean="0"/>
              <a:t>What Directors and Officers Liability Insurance Covers</a:t>
            </a:r>
          </a:p>
        </p:txBody>
      </p:sp>
      <p:sp>
        <p:nvSpPr>
          <p:cNvPr id="34821" name="Rectangle 3"/>
          <p:cNvSpPr>
            <a:spLocks noGrp="1" noChangeArrowheads="1"/>
          </p:cNvSpPr>
          <p:nvPr>
            <p:ph type="body" idx="1"/>
          </p:nvPr>
        </p:nvSpPr>
        <p:spPr>
          <a:xfrm>
            <a:off x="533400" y="2286000"/>
            <a:ext cx="8382000" cy="3962400"/>
          </a:xfrm>
        </p:spPr>
        <p:txBody>
          <a:bodyPr/>
          <a:lstStyle/>
          <a:p>
            <a:r>
              <a:rPr lang="en-US" dirty="0" smtClean="0"/>
              <a:t>Individuals</a:t>
            </a:r>
          </a:p>
          <a:p>
            <a:r>
              <a:rPr lang="en-US" dirty="0" smtClean="0"/>
              <a:t>The Corporation</a:t>
            </a:r>
          </a:p>
          <a:p>
            <a:r>
              <a:rPr lang="en-US" dirty="0" smtClean="0"/>
              <a:t>Defense costs</a:t>
            </a:r>
          </a:p>
          <a:p>
            <a:r>
              <a:rPr lang="en-US" dirty="0" smtClean="0"/>
              <a:t>Corporate indemnification</a:t>
            </a:r>
          </a:p>
          <a:p>
            <a:pPr eaLnBrk="1" hangingPunct="1">
              <a:buFontTx/>
              <a:buNone/>
            </a:pPr>
            <a:endParaRPr lang="en-US" dirty="0" smtClean="0"/>
          </a:p>
          <a:p>
            <a:pPr lvl="1" eaLnBrk="1" hangingPunct="1"/>
            <a:endParaRPr lang="en-US" sz="3600"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69986" name="Rectangle 2"/>
          <p:cNvSpPr>
            <a:spLocks noGrp="1" noChangeArrowheads="1"/>
          </p:cNvSpPr>
          <p:nvPr>
            <p:ph type="title"/>
          </p:nvPr>
        </p:nvSpPr>
        <p:spPr>
          <a:xfrm>
            <a:off x="0" y="304800"/>
            <a:ext cx="8915400" cy="1905000"/>
          </a:xfrm>
        </p:spPr>
        <p:txBody>
          <a:bodyPr/>
          <a:lstStyle/>
          <a:p>
            <a:pPr eaLnBrk="1" hangingPunct="1">
              <a:defRPr/>
            </a:pPr>
            <a:r>
              <a:rPr lang="en-US" dirty="0" smtClean="0"/>
              <a:t>Factors to Consider in Evaluating D&amp;O Insurance</a:t>
            </a:r>
          </a:p>
        </p:txBody>
      </p:sp>
      <p:sp>
        <p:nvSpPr>
          <p:cNvPr id="35845" name="Rectangle 3"/>
          <p:cNvSpPr>
            <a:spLocks noGrp="1" noChangeArrowheads="1"/>
          </p:cNvSpPr>
          <p:nvPr>
            <p:ph type="body" idx="1"/>
          </p:nvPr>
        </p:nvSpPr>
        <p:spPr>
          <a:xfrm>
            <a:off x="381000" y="2209800"/>
            <a:ext cx="8382000" cy="4114800"/>
          </a:xfrm>
        </p:spPr>
        <p:txBody>
          <a:bodyPr/>
          <a:lstStyle/>
          <a:p>
            <a:r>
              <a:rPr lang="en-US" sz="4000" dirty="0" smtClean="0"/>
              <a:t>Policy limits</a:t>
            </a:r>
          </a:p>
          <a:p>
            <a:r>
              <a:rPr lang="en-US" sz="4000" dirty="0" smtClean="0"/>
              <a:t>Claims made</a:t>
            </a:r>
          </a:p>
          <a:p>
            <a:r>
              <a:rPr lang="en-US" sz="4000" dirty="0" smtClean="0"/>
              <a:t>“Side A” “Side B” and “Side C” coverage</a:t>
            </a:r>
          </a:p>
          <a:p>
            <a:r>
              <a:rPr lang="en-US" sz="4000" dirty="0" smtClean="0"/>
              <a:t>Severability</a:t>
            </a:r>
          </a:p>
          <a:p>
            <a:pPr eaLnBrk="1" hangingPunct="1"/>
            <a:endParaRPr lang="en-US" dirty="0" smtClean="0"/>
          </a:p>
          <a:p>
            <a:pPr lvl="1"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69986" name="Rectangle 2"/>
          <p:cNvSpPr>
            <a:spLocks noGrp="1" noChangeArrowheads="1"/>
          </p:cNvSpPr>
          <p:nvPr>
            <p:ph type="title"/>
          </p:nvPr>
        </p:nvSpPr>
        <p:spPr>
          <a:xfrm>
            <a:off x="0" y="228600"/>
            <a:ext cx="8915400" cy="1752600"/>
          </a:xfrm>
        </p:spPr>
        <p:txBody>
          <a:bodyPr/>
          <a:lstStyle/>
          <a:p>
            <a:pPr eaLnBrk="1" hangingPunct="1">
              <a:defRPr/>
            </a:pPr>
            <a:r>
              <a:rPr lang="en-US" sz="4400" dirty="0" smtClean="0"/>
              <a:t>Considerations Before Accepting a Board Appointment</a:t>
            </a:r>
          </a:p>
        </p:txBody>
      </p:sp>
      <p:sp>
        <p:nvSpPr>
          <p:cNvPr id="36869" name="Rectangle 3"/>
          <p:cNvSpPr>
            <a:spLocks noGrp="1" noChangeArrowheads="1"/>
          </p:cNvSpPr>
          <p:nvPr>
            <p:ph type="body" idx="1"/>
          </p:nvPr>
        </p:nvSpPr>
        <p:spPr>
          <a:xfrm>
            <a:off x="381000" y="1828800"/>
            <a:ext cx="8458200" cy="4495800"/>
          </a:xfrm>
        </p:spPr>
        <p:txBody>
          <a:bodyPr/>
          <a:lstStyle/>
          <a:p>
            <a:r>
              <a:rPr lang="en-US" dirty="0" smtClean="0"/>
              <a:t>Can I add value?</a:t>
            </a:r>
          </a:p>
          <a:p>
            <a:pPr lvl="1"/>
            <a:r>
              <a:rPr lang="en-US" sz="2800" dirty="0" smtClean="0"/>
              <a:t>Do my skills, experience and training match needs of the Board? </a:t>
            </a:r>
          </a:p>
          <a:p>
            <a:pPr lvl="1"/>
            <a:r>
              <a:rPr lang="en-US" sz="2800" dirty="0" smtClean="0"/>
              <a:t>What are the expectations of the board, the Chairman or Lead Director and the CEO?</a:t>
            </a:r>
          </a:p>
          <a:p>
            <a:pPr lvl="1"/>
            <a:r>
              <a:rPr lang="en-US" sz="2800" dirty="0" smtClean="0"/>
              <a:t>What are they looking for from me in terms of committee assignments?</a:t>
            </a:r>
          </a:p>
          <a:p>
            <a:pPr lvl="1"/>
            <a:r>
              <a:rPr lang="en-US" sz="2800" dirty="0" smtClean="0"/>
              <a:t>What is the time commitment?</a:t>
            </a:r>
          </a:p>
          <a:p>
            <a:pPr lvl="1">
              <a:buFontTx/>
              <a:buNone/>
            </a:pPr>
            <a:r>
              <a:rPr lang="en-US" sz="2400" dirty="0" smtClean="0"/>
              <a:t>  </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69986" name="Rectangle 2"/>
          <p:cNvSpPr>
            <a:spLocks noGrp="1" noChangeArrowheads="1"/>
          </p:cNvSpPr>
          <p:nvPr>
            <p:ph type="title"/>
          </p:nvPr>
        </p:nvSpPr>
        <p:spPr>
          <a:xfrm>
            <a:off x="0" y="533400"/>
            <a:ext cx="8915400" cy="914400"/>
          </a:xfrm>
        </p:spPr>
        <p:txBody>
          <a:bodyPr/>
          <a:lstStyle/>
          <a:p>
            <a:pPr eaLnBrk="1" hangingPunct="1">
              <a:defRPr/>
            </a:pPr>
            <a:r>
              <a:rPr lang="en-US" dirty="0" smtClean="0"/>
              <a:t>Considerations</a:t>
            </a:r>
            <a:r>
              <a:rPr lang="en-US" sz="6600" dirty="0" smtClean="0"/>
              <a:t> </a:t>
            </a:r>
            <a:r>
              <a:rPr lang="en-US" sz="2400" dirty="0" smtClean="0"/>
              <a:t>(cont’d)</a:t>
            </a:r>
          </a:p>
        </p:txBody>
      </p:sp>
      <p:sp>
        <p:nvSpPr>
          <p:cNvPr id="37893" name="Rectangle 3"/>
          <p:cNvSpPr>
            <a:spLocks noGrp="1" noChangeArrowheads="1"/>
          </p:cNvSpPr>
          <p:nvPr>
            <p:ph type="body" idx="1"/>
          </p:nvPr>
        </p:nvSpPr>
        <p:spPr>
          <a:xfrm>
            <a:off x="304800" y="1600200"/>
            <a:ext cx="8458200" cy="4724400"/>
          </a:xfrm>
        </p:spPr>
        <p:txBody>
          <a:bodyPr/>
          <a:lstStyle/>
          <a:p>
            <a:r>
              <a:rPr lang="en-US" sz="3200" dirty="0" smtClean="0"/>
              <a:t>Does the company have opportunities to grow and prosper?  </a:t>
            </a:r>
          </a:p>
          <a:p>
            <a:pPr lvl="1"/>
            <a:r>
              <a:rPr lang="en-US" sz="2800" dirty="0" smtClean="0"/>
              <a:t>What is the company’s mission and strategy?</a:t>
            </a:r>
          </a:p>
          <a:p>
            <a:pPr lvl="1"/>
            <a:r>
              <a:rPr lang="en-US" sz="2800" dirty="0" smtClean="0"/>
              <a:t>Is the company in a growing, stable or shrinking industry?</a:t>
            </a:r>
          </a:p>
          <a:p>
            <a:pPr lvl="1"/>
            <a:r>
              <a:rPr lang="en-US" sz="2800" dirty="0" smtClean="0"/>
              <a:t>How has the company responded to industry trends?</a:t>
            </a:r>
          </a:p>
          <a:p>
            <a:pPr lvl="1"/>
            <a:r>
              <a:rPr lang="en-US" sz="2800" dirty="0" smtClean="0"/>
              <a:t>Does the company have the talent?</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69986" name="Rectangle 2"/>
          <p:cNvSpPr>
            <a:spLocks noGrp="1" noChangeArrowheads="1"/>
          </p:cNvSpPr>
          <p:nvPr>
            <p:ph type="title"/>
          </p:nvPr>
        </p:nvSpPr>
        <p:spPr>
          <a:xfrm>
            <a:off x="228600" y="533400"/>
            <a:ext cx="8686800" cy="1143000"/>
          </a:xfrm>
        </p:spPr>
        <p:txBody>
          <a:bodyPr/>
          <a:lstStyle/>
          <a:p>
            <a:pPr eaLnBrk="1" hangingPunct="1">
              <a:defRPr/>
            </a:pPr>
            <a:r>
              <a:rPr lang="en-US" sz="4400" dirty="0" smtClean="0"/>
              <a:t>Considerations </a:t>
            </a:r>
            <a:r>
              <a:rPr lang="en-US" sz="2800" dirty="0" smtClean="0"/>
              <a:t>(cont’d)</a:t>
            </a:r>
          </a:p>
        </p:txBody>
      </p:sp>
      <p:sp>
        <p:nvSpPr>
          <p:cNvPr id="38917" name="Rectangle 3"/>
          <p:cNvSpPr>
            <a:spLocks noGrp="1" noChangeArrowheads="1"/>
          </p:cNvSpPr>
          <p:nvPr>
            <p:ph type="body" idx="1"/>
          </p:nvPr>
        </p:nvSpPr>
        <p:spPr>
          <a:xfrm>
            <a:off x="304800" y="1752600"/>
            <a:ext cx="8610600" cy="4572000"/>
          </a:xfrm>
        </p:spPr>
        <p:txBody>
          <a:bodyPr/>
          <a:lstStyle/>
          <a:p>
            <a:r>
              <a:rPr lang="en-US" sz="4000" dirty="0" smtClean="0"/>
              <a:t>Is there a conflict?</a:t>
            </a:r>
          </a:p>
          <a:p>
            <a:r>
              <a:rPr lang="en-US" sz="4000" dirty="0" smtClean="0"/>
              <a:t>Is the Board culture healthy?</a:t>
            </a:r>
          </a:p>
          <a:p>
            <a:pPr eaLnBrk="1" hangingPunct="1"/>
            <a:endParaRPr lang="en-US" dirty="0" smtClean="0"/>
          </a:p>
          <a:p>
            <a:pPr lvl="1"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81000" y="457200"/>
            <a:ext cx="8382000" cy="914400"/>
          </a:xfrm>
        </p:spPr>
        <p:txBody>
          <a:bodyPr/>
          <a:lstStyle/>
          <a:p>
            <a:pPr>
              <a:defRPr/>
            </a:pPr>
            <a:r>
              <a:rPr lang="en-US" dirty="0" smtClean="0"/>
              <a:t>Company Due Diligence</a:t>
            </a:r>
          </a:p>
        </p:txBody>
      </p:sp>
      <p:sp>
        <p:nvSpPr>
          <p:cNvPr id="39939" name="Rectangle 2"/>
          <p:cNvSpPr>
            <a:spLocks noGrp="1" noChangeArrowheads="1"/>
          </p:cNvSpPr>
          <p:nvPr>
            <p:ph type="body" idx="1"/>
          </p:nvPr>
        </p:nvSpPr>
        <p:spPr>
          <a:xfrm>
            <a:off x="381000" y="1524000"/>
            <a:ext cx="4648200" cy="4800600"/>
          </a:xfrm>
        </p:spPr>
        <p:txBody>
          <a:bodyPr/>
          <a:lstStyle/>
          <a:p>
            <a:r>
              <a:rPr lang="en-US" sz="2800" dirty="0" smtClean="0"/>
              <a:t>Financial reporting:</a:t>
            </a:r>
          </a:p>
          <a:p>
            <a:pPr lvl="1"/>
            <a:r>
              <a:rPr lang="en-US" sz="2400" dirty="0" smtClean="0"/>
              <a:t>Financial results</a:t>
            </a:r>
          </a:p>
          <a:p>
            <a:pPr lvl="1"/>
            <a:r>
              <a:rPr lang="en-US" sz="2400" dirty="0" smtClean="0"/>
              <a:t>Profitability and cash flow</a:t>
            </a:r>
          </a:p>
          <a:p>
            <a:r>
              <a:rPr lang="en-US" sz="2800" dirty="0" smtClean="0"/>
              <a:t>Trends</a:t>
            </a:r>
          </a:p>
          <a:p>
            <a:r>
              <a:rPr lang="en-US" sz="2800" dirty="0" smtClean="0"/>
              <a:t>Financing</a:t>
            </a:r>
          </a:p>
          <a:p>
            <a:r>
              <a:rPr lang="en-US" sz="2800" dirty="0" smtClean="0"/>
              <a:t>Budgeting and forecasting</a:t>
            </a:r>
          </a:p>
          <a:p>
            <a:r>
              <a:rPr lang="en-US" sz="2800" dirty="0" smtClean="0"/>
              <a:t>Investor relations</a:t>
            </a:r>
          </a:p>
          <a:p>
            <a:endParaRPr lang="en-US" sz="2800" dirty="0" smtClean="0"/>
          </a:p>
        </p:txBody>
      </p:sp>
      <p:sp>
        <p:nvSpPr>
          <p:cNvPr id="39940" name="Footer Placeholder 3"/>
          <p:cNvSpPr>
            <a:spLocks noGrp="1"/>
          </p:cNvSpPr>
          <p:nvPr>
            <p:ph type="ftr" sz="quarter" idx="10"/>
          </p:nvPr>
        </p:nvSpPr>
        <p:spPr>
          <a:noFill/>
        </p:spPr>
        <p:txBody>
          <a:bodyPr/>
          <a:lstStyle/>
          <a:p>
            <a:r>
              <a:rPr lang="en-US" smtClean="0"/>
              <a:t>Executive Education, Inc. © John F. Levy, 2010</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36</a:t>
            </a:fld>
            <a:endParaRPr lang="en-US" dirty="0"/>
          </a:p>
        </p:txBody>
      </p:sp>
      <p:sp>
        <p:nvSpPr>
          <p:cNvPr id="7" name="Rectangle 2"/>
          <p:cNvSpPr txBox="1">
            <a:spLocks noChangeArrowheads="1"/>
          </p:cNvSpPr>
          <p:nvPr/>
        </p:nvSpPr>
        <p:spPr bwMode="auto">
          <a:xfrm>
            <a:off x="5105400" y="1524000"/>
            <a:ext cx="3810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Legal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Audit committee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Strategy and risk</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Executive compensation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Director compensation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381000" y="457200"/>
            <a:ext cx="8382000" cy="914400"/>
          </a:xfrm>
        </p:spPr>
        <p:txBody>
          <a:bodyPr/>
          <a:lstStyle/>
          <a:p>
            <a:pPr eaLnBrk="1" hangingPunct="1">
              <a:defRPr/>
            </a:pPr>
            <a:r>
              <a:rPr lang="en-US" dirty="0" smtClean="0"/>
              <a:t>Case #7</a:t>
            </a:r>
          </a:p>
        </p:txBody>
      </p:sp>
      <p:sp>
        <p:nvSpPr>
          <p:cNvPr id="40965" name="Rectangle 3"/>
          <p:cNvSpPr>
            <a:spLocks noGrp="1" noChangeArrowheads="1"/>
          </p:cNvSpPr>
          <p:nvPr>
            <p:ph type="body" idx="1"/>
          </p:nvPr>
        </p:nvSpPr>
        <p:spPr>
          <a:xfrm>
            <a:off x="304800" y="1295400"/>
            <a:ext cx="8610600" cy="5029200"/>
          </a:xfrm>
        </p:spPr>
        <p:txBody>
          <a:bodyPr/>
          <a:lstStyle/>
          <a:p>
            <a:pPr marL="685800" indent="-685800" algn="ctr" eaLnBrk="1" hangingPunct="1">
              <a:buFontTx/>
              <a:buNone/>
            </a:pPr>
            <a:r>
              <a:rPr lang="en-US" b="1" u="sng" dirty="0" smtClean="0"/>
              <a:t>Lifestyles of the Rich and Fabulous</a:t>
            </a:r>
          </a:p>
          <a:p>
            <a:pPr marL="685800" indent="-685800">
              <a:buFontTx/>
              <a:buAutoNum type="arabicParenR"/>
            </a:pPr>
            <a:r>
              <a:rPr lang="en-US" dirty="0" smtClean="0"/>
              <a:t>Was the chairperson’s investigation adequate?</a:t>
            </a:r>
          </a:p>
          <a:p>
            <a:pPr marL="685800" indent="-685800">
              <a:buFontTx/>
              <a:buAutoNum type="arabicParenR"/>
            </a:pPr>
            <a:r>
              <a:rPr lang="en-US" dirty="0" smtClean="0"/>
              <a:t>Do you have a responsibility to follow up on the rumors about the affairs with interns?</a:t>
            </a:r>
          </a:p>
          <a:p>
            <a:pPr marL="685800" indent="-685800">
              <a:buFontTx/>
              <a:buAutoNum type="arabicParenR"/>
            </a:pPr>
            <a:r>
              <a:rPr lang="en-US" dirty="0" smtClean="0"/>
              <a:t>What are your next steps?</a:t>
            </a:r>
          </a:p>
          <a:p>
            <a:pPr marL="685800" indent="-685800">
              <a:buFontTx/>
              <a:buNone/>
            </a:pPr>
            <a:endParaRPr lang="en-US" sz="2800"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74082" name="Rectangle 2"/>
          <p:cNvSpPr>
            <a:spLocks noGrp="1" noChangeArrowheads="1"/>
          </p:cNvSpPr>
          <p:nvPr>
            <p:ph type="title"/>
          </p:nvPr>
        </p:nvSpPr>
        <p:spPr/>
        <p:txBody>
          <a:bodyPr/>
          <a:lstStyle/>
          <a:p>
            <a:pPr eaLnBrk="1" hangingPunct="1">
              <a:defRPr/>
            </a:pPr>
            <a:r>
              <a:rPr lang="en-US" sz="4400" dirty="0" smtClean="0"/>
              <a:t>The Role of the Board</a:t>
            </a:r>
          </a:p>
        </p:txBody>
      </p:sp>
      <p:sp>
        <p:nvSpPr>
          <p:cNvPr id="41989" name="Rectangle 3"/>
          <p:cNvSpPr>
            <a:spLocks noGrp="1" noChangeArrowheads="1"/>
          </p:cNvSpPr>
          <p:nvPr>
            <p:ph type="body" idx="1"/>
          </p:nvPr>
        </p:nvSpPr>
        <p:spPr>
          <a:xfrm>
            <a:off x="228600" y="1600200"/>
            <a:ext cx="8610600" cy="4648200"/>
          </a:xfrm>
        </p:spPr>
        <p:txBody>
          <a:bodyPr/>
          <a:lstStyle/>
          <a:p>
            <a:pPr eaLnBrk="1" hangingPunct="1"/>
            <a:r>
              <a:rPr lang="en-US" dirty="0" smtClean="0"/>
              <a:t>Set strategy</a:t>
            </a:r>
          </a:p>
          <a:p>
            <a:pPr eaLnBrk="1" hangingPunct="1"/>
            <a:r>
              <a:rPr lang="en-US" dirty="0" smtClean="0"/>
              <a:t>Understand risk</a:t>
            </a:r>
          </a:p>
          <a:p>
            <a:pPr eaLnBrk="1" hangingPunct="1"/>
            <a:r>
              <a:rPr lang="en-US" dirty="0" smtClean="0"/>
              <a:t>Monitor execution</a:t>
            </a:r>
          </a:p>
          <a:p>
            <a:pPr eaLnBrk="1" hangingPunct="1"/>
            <a:r>
              <a:rPr lang="en-US" dirty="0" smtClean="0"/>
              <a:t>Select, assess, evaluate and compensate the CEO</a:t>
            </a:r>
          </a:p>
          <a:p>
            <a:pPr eaLnBrk="1" hangingPunct="1"/>
            <a:r>
              <a:rPr lang="en-US" dirty="0" smtClean="0"/>
              <a:t>Comply with laws and regulations</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74082" name="Rectangle 2"/>
          <p:cNvSpPr>
            <a:spLocks noGrp="1" noChangeArrowheads="1"/>
          </p:cNvSpPr>
          <p:nvPr>
            <p:ph type="title"/>
          </p:nvPr>
        </p:nvSpPr>
        <p:spPr>
          <a:xfrm>
            <a:off x="381000" y="609600"/>
            <a:ext cx="8382000" cy="1143000"/>
          </a:xfrm>
        </p:spPr>
        <p:txBody>
          <a:bodyPr/>
          <a:lstStyle/>
          <a:p>
            <a:pPr eaLnBrk="1" hangingPunct="1">
              <a:defRPr/>
            </a:pPr>
            <a:r>
              <a:rPr lang="en-US" sz="4400" dirty="0" smtClean="0"/>
              <a:t>Director’s Immediate Concerns</a:t>
            </a:r>
          </a:p>
        </p:txBody>
      </p:sp>
      <p:sp>
        <p:nvSpPr>
          <p:cNvPr id="43013" name="Rectangle 3"/>
          <p:cNvSpPr>
            <a:spLocks noGrp="1" noChangeArrowheads="1"/>
          </p:cNvSpPr>
          <p:nvPr>
            <p:ph type="body" idx="1"/>
          </p:nvPr>
        </p:nvSpPr>
        <p:spPr>
          <a:xfrm>
            <a:off x="304800" y="1981200"/>
            <a:ext cx="8534400" cy="4267200"/>
          </a:xfrm>
        </p:spPr>
        <p:txBody>
          <a:bodyPr/>
          <a:lstStyle/>
          <a:p>
            <a:pPr>
              <a:lnSpc>
                <a:spcPct val="90000"/>
              </a:lnSpc>
            </a:pPr>
            <a:r>
              <a:rPr lang="en-US" dirty="0" smtClean="0"/>
              <a:t>Tough times require additional Board involvement and attention</a:t>
            </a:r>
          </a:p>
          <a:p>
            <a:pPr>
              <a:lnSpc>
                <a:spcPct val="90000"/>
              </a:lnSpc>
            </a:pPr>
            <a:r>
              <a:rPr lang="en-US" dirty="0" smtClean="0"/>
              <a:t>Government, shareholders and activists are watching</a:t>
            </a:r>
          </a:p>
          <a:p>
            <a:pPr>
              <a:lnSpc>
                <a:spcPct val="90000"/>
              </a:lnSpc>
            </a:pPr>
            <a:r>
              <a:rPr lang="en-US" dirty="0" smtClean="0"/>
              <a:t>Board focused on risk</a:t>
            </a:r>
          </a:p>
          <a:p>
            <a:pPr>
              <a:lnSpc>
                <a:spcPct val="90000"/>
              </a:lnSpc>
            </a:pPr>
            <a:r>
              <a:rPr lang="en-US" dirty="0" smtClean="0"/>
              <a:t>Cash forecasting and cash management are Board issues</a:t>
            </a:r>
          </a:p>
          <a:p>
            <a:pPr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54626" name="Rectangle 2"/>
          <p:cNvSpPr>
            <a:spLocks noGrp="1" noChangeArrowheads="1"/>
          </p:cNvSpPr>
          <p:nvPr>
            <p:ph type="title"/>
          </p:nvPr>
        </p:nvSpPr>
        <p:spPr/>
        <p:txBody>
          <a:bodyPr/>
          <a:lstStyle/>
          <a:p>
            <a:pPr eaLnBrk="1" hangingPunct="1">
              <a:defRPr/>
            </a:pPr>
            <a:r>
              <a:rPr lang="en-US" dirty="0" smtClean="0"/>
              <a:t>Seminar Format</a:t>
            </a:r>
          </a:p>
        </p:txBody>
      </p:sp>
      <p:sp>
        <p:nvSpPr>
          <p:cNvPr id="7173" name="Rectangle 3"/>
          <p:cNvSpPr>
            <a:spLocks noGrp="1" noChangeArrowheads="1"/>
          </p:cNvSpPr>
          <p:nvPr>
            <p:ph type="body" idx="1"/>
          </p:nvPr>
        </p:nvSpPr>
        <p:spPr>
          <a:xfrm>
            <a:off x="533400" y="1752600"/>
            <a:ext cx="8077200" cy="4572000"/>
          </a:xfrm>
        </p:spPr>
        <p:txBody>
          <a:bodyPr/>
          <a:lstStyle/>
          <a:p>
            <a:pPr eaLnBrk="1" hangingPunct="1">
              <a:buFontTx/>
              <a:buNone/>
            </a:pPr>
            <a:r>
              <a:rPr lang="en-US" sz="4000" dirty="0" smtClean="0"/>
              <a:t>We will spend majority of seminar  discussing 8 cases.</a:t>
            </a:r>
          </a:p>
          <a:p>
            <a:pPr eaLnBrk="1" hangingPunct="1"/>
            <a:r>
              <a:rPr lang="en-US" sz="4000" dirty="0" smtClean="0"/>
              <a:t>60% discussion.</a:t>
            </a:r>
          </a:p>
          <a:p>
            <a:pPr eaLnBrk="1" hangingPunct="1"/>
            <a:r>
              <a:rPr lang="en-US" sz="4000" dirty="0" smtClean="0"/>
              <a:t>40% lecture.</a:t>
            </a:r>
          </a:p>
          <a:p>
            <a:pPr eaLnBrk="1" hangingPunct="1"/>
            <a:endParaRPr lang="en-US" dirty="0" smtClean="0"/>
          </a:p>
          <a:p>
            <a:pPr eaLnBrk="1" hangingPunct="1"/>
            <a:endParaRPr lang="en-US" dirty="0" smtClean="0"/>
          </a:p>
          <a:p>
            <a:pPr lvl="1"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37570" name="Rectangle 2"/>
          <p:cNvSpPr>
            <a:spLocks noGrp="1" noChangeArrowheads="1"/>
          </p:cNvSpPr>
          <p:nvPr>
            <p:ph type="title"/>
          </p:nvPr>
        </p:nvSpPr>
        <p:spPr>
          <a:xfrm>
            <a:off x="228600" y="685800"/>
            <a:ext cx="8534400" cy="1143000"/>
          </a:xfrm>
        </p:spPr>
        <p:txBody>
          <a:bodyPr/>
          <a:lstStyle/>
          <a:p>
            <a:pPr eaLnBrk="1" hangingPunct="1">
              <a:defRPr/>
            </a:pPr>
            <a:r>
              <a:rPr lang="en-US" dirty="0" smtClean="0"/>
              <a:t>Board Structure and Committees</a:t>
            </a:r>
          </a:p>
        </p:txBody>
      </p:sp>
      <p:sp>
        <p:nvSpPr>
          <p:cNvPr id="44037" name="Rectangle 3"/>
          <p:cNvSpPr>
            <a:spLocks noGrp="1" noChangeArrowheads="1"/>
          </p:cNvSpPr>
          <p:nvPr>
            <p:ph type="body" idx="1"/>
          </p:nvPr>
        </p:nvSpPr>
        <p:spPr>
          <a:xfrm>
            <a:off x="457200" y="2133600"/>
            <a:ext cx="8382000" cy="4191000"/>
          </a:xfrm>
        </p:spPr>
        <p:txBody>
          <a:bodyPr/>
          <a:lstStyle/>
          <a:p>
            <a:pPr eaLnBrk="1" hangingPunct="1"/>
            <a:r>
              <a:rPr lang="en-US" sz="4000" dirty="0" smtClean="0"/>
              <a:t>Board chairperson or lead director</a:t>
            </a:r>
          </a:p>
          <a:p>
            <a:pPr eaLnBrk="1" hangingPunct="1"/>
            <a:r>
              <a:rPr lang="en-US" sz="4000" dirty="0" smtClean="0"/>
              <a:t>Governance committee</a:t>
            </a:r>
          </a:p>
          <a:p>
            <a:pPr eaLnBrk="1" hangingPunct="1"/>
            <a:r>
              <a:rPr lang="en-US" sz="4000" dirty="0" smtClean="0"/>
              <a:t>Compensation committee</a:t>
            </a:r>
          </a:p>
          <a:p>
            <a:pPr eaLnBrk="1" hangingPunct="1"/>
            <a:r>
              <a:rPr lang="en-US" sz="4000" dirty="0" smtClean="0"/>
              <a:t>Audit committee</a:t>
            </a:r>
          </a:p>
          <a:p>
            <a:pPr eaLnBrk="1" hangingPunct="1"/>
            <a:r>
              <a:rPr lang="en-US" sz="4000" dirty="0" smtClean="0"/>
              <a:t>Other committees</a:t>
            </a:r>
          </a:p>
          <a:p>
            <a:pPr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4562" name="Rectangle 2"/>
          <p:cNvSpPr>
            <a:spLocks noGrp="1" noChangeArrowheads="1"/>
          </p:cNvSpPr>
          <p:nvPr>
            <p:ph type="title"/>
          </p:nvPr>
        </p:nvSpPr>
        <p:spPr/>
        <p:txBody>
          <a:bodyPr/>
          <a:lstStyle/>
          <a:p>
            <a:pPr>
              <a:defRPr/>
            </a:pPr>
            <a:r>
              <a:rPr lang="en-US" dirty="0" smtClean="0"/>
              <a:t>Typical Company Structure</a:t>
            </a:r>
            <a:endParaRPr lang="en-US" dirty="0"/>
          </a:p>
        </p:txBody>
      </p:sp>
      <p:graphicFrame>
        <p:nvGraphicFramePr>
          <p:cNvPr id="7" name="Content Placeholder 3"/>
          <p:cNvGraphicFramePr>
            <a:graphicFrameLocks noGrp="1"/>
          </p:cNvGraphicFramePr>
          <p:nvPr>
            <p:ph idx="1"/>
          </p:nvPr>
        </p:nvGraphicFramePr>
        <p:xfrm>
          <a:off x="457200" y="1524000"/>
          <a:ext cx="8077200" cy="460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0466" name="Rectangle 2"/>
          <p:cNvSpPr>
            <a:spLocks noGrp="1" noChangeArrowheads="1"/>
          </p:cNvSpPr>
          <p:nvPr>
            <p:ph type="title"/>
          </p:nvPr>
        </p:nvSpPr>
        <p:spPr>
          <a:xfrm>
            <a:off x="381000" y="457200"/>
            <a:ext cx="8382000" cy="914400"/>
          </a:xfrm>
        </p:spPr>
        <p:txBody>
          <a:bodyPr/>
          <a:lstStyle/>
          <a:p>
            <a:pPr eaLnBrk="1" hangingPunct="1">
              <a:defRPr/>
            </a:pPr>
            <a:r>
              <a:rPr lang="en-US" dirty="0" smtClean="0"/>
              <a:t>Board Charters</a:t>
            </a:r>
          </a:p>
        </p:txBody>
      </p:sp>
      <p:sp>
        <p:nvSpPr>
          <p:cNvPr id="46085" name="Rectangle 3"/>
          <p:cNvSpPr>
            <a:spLocks noGrp="1" noChangeArrowheads="1"/>
          </p:cNvSpPr>
          <p:nvPr>
            <p:ph type="body" idx="1"/>
          </p:nvPr>
        </p:nvSpPr>
        <p:spPr>
          <a:xfrm>
            <a:off x="304800" y="1600200"/>
            <a:ext cx="8534400" cy="4724400"/>
          </a:xfrm>
        </p:spPr>
        <p:txBody>
          <a:bodyPr/>
          <a:lstStyle/>
          <a:p>
            <a:pPr eaLnBrk="1" hangingPunct="1"/>
            <a:r>
              <a:rPr lang="en-US" sz="3200" dirty="0" smtClean="0"/>
              <a:t>Each committee is responsible to a charter.</a:t>
            </a:r>
          </a:p>
          <a:p>
            <a:pPr eaLnBrk="1" hangingPunct="1"/>
            <a:r>
              <a:rPr lang="en-US" sz="3200" dirty="0" smtClean="0"/>
              <a:t>The charter lists the responsibilities and expectations of each committee.</a:t>
            </a:r>
          </a:p>
          <a:p>
            <a:pPr eaLnBrk="1" hangingPunct="1"/>
            <a:r>
              <a:rPr lang="en-US" sz="3200" dirty="0" smtClean="0"/>
              <a:t>Charters may be detailed or broad.</a:t>
            </a:r>
          </a:p>
          <a:p>
            <a:pPr eaLnBrk="1" hangingPunct="1"/>
            <a:r>
              <a:rPr lang="en-US" sz="3200" dirty="0" smtClean="0"/>
              <a:t>Charters are typically available on company websites or in public filings.</a:t>
            </a:r>
          </a:p>
          <a:p>
            <a:pPr eaLnBrk="1" hangingPunct="1"/>
            <a:endParaRPr lang="en-US" sz="3200" dirty="0" smtClean="0"/>
          </a:p>
          <a:p>
            <a:pPr eaLnBrk="1" hangingPunct="1">
              <a:buFontTx/>
              <a:buNone/>
            </a:pPr>
            <a:r>
              <a:rPr lang="en-US" sz="3200" dirty="0" smtClean="0"/>
              <a:t>    </a:t>
            </a:r>
          </a:p>
          <a:p>
            <a:pPr eaLnBrk="1" hangingPunct="1">
              <a:buFontTx/>
              <a:buNone/>
            </a:pPr>
            <a:endParaRPr lang="en-US" dirty="0" smtClean="0"/>
          </a:p>
          <a:p>
            <a:pPr eaLnBrk="1" hangingPunct="1">
              <a:buFontTx/>
              <a:buNone/>
            </a:pPr>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0466" name="Rectangle 2"/>
          <p:cNvSpPr>
            <a:spLocks noGrp="1" noChangeArrowheads="1"/>
          </p:cNvSpPr>
          <p:nvPr>
            <p:ph type="title"/>
          </p:nvPr>
        </p:nvSpPr>
        <p:spPr>
          <a:xfrm>
            <a:off x="228600" y="685800"/>
            <a:ext cx="8686800" cy="914400"/>
          </a:xfrm>
        </p:spPr>
        <p:txBody>
          <a:bodyPr/>
          <a:lstStyle/>
          <a:p>
            <a:pPr eaLnBrk="1" hangingPunct="1">
              <a:defRPr/>
            </a:pPr>
            <a:r>
              <a:rPr lang="en-US" sz="4400" dirty="0" smtClean="0"/>
              <a:t>Assessing and Building Board</a:t>
            </a:r>
          </a:p>
        </p:txBody>
      </p:sp>
      <p:sp>
        <p:nvSpPr>
          <p:cNvPr id="47109" name="Rectangle 3"/>
          <p:cNvSpPr>
            <a:spLocks noGrp="1" noChangeArrowheads="1"/>
          </p:cNvSpPr>
          <p:nvPr>
            <p:ph type="body" idx="1"/>
          </p:nvPr>
        </p:nvSpPr>
        <p:spPr>
          <a:xfrm>
            <a:off x="304800" y="1524000"/>
            <a:ext cx="8534400" cy="4800600"/>
          </a:xfrm>
        </p:spPr>
        <p:txBody>
          <a:bodyPr/>
          <a:lstStyle/>
          <a:p>
            <a:pPr eaLnBrk="1" hangingPunct="1">
              <a:lnSpc>
                <a:spcPct val="90000"/>
              </a:lnSpc>
            </a:pPr>
            <a:r>
              <a:rPr lang="en-US" sz="3200" dirty="0" smtClean="0"/>
              <a:t>Annual board evaluation</a:t>
            </a:r>
          </a:p>
          <a:p>
            <a:pPr lvl="1" eaLnBrk="1" hangingPunct="1">
              <a:lnSpc>
                <a:spcPct val="90000"/>
              </a:lnSpc>
            </a:pPr>
            <a:r>
              <a:rPr lang="en-US" sz="2400" dirty="0" smtClean="0"/>
              <a:t>Entire board</a:t>
            </a:r>
          </a:p>
          <a:p>
            <a:pPr lvl="1" eaLnBrk="1" hangingPunct="1">
              <a:lnSpc>
                <a:spcPct val="90000"/>
              </a:lnSpc>
            </a:pPr>
            <a:r>
              <a:rPr lang="en-US" sz="2400" dirty="0" smtClean="0"/>
              <a:t>Each director</a:t>
            </a:r>
          </a:p>
          <a:p>
            <a:pPr eaLnBrk="1" hangingPunct="1">
              <a:lnSpc>
                <a:spcPct val="90000"/>
              </a:lnSpc>
            </a:pPr>
            <a:r>
              <a:rPr lang="en-US" sz="3200" dirty="0" smtClean="0"/>
              <a:t>Skills assessment </a:t>
            </a:r>
          </a:p>
          <a:p>
            <a:pPr lvl="1" eaLnBrk="1" hangingPunct="1">
              <a:lnSpc>
                <a:spcPct val="90000"/>
              </a:lnSpc>
            </a:pPr>
            <a:r>
              <a:rPr lang="en-US" sz="2400" dirty="0" smtClean="0"/>
              <a:t>Skills required</a:t>
            </a:r>
          </a:p>
          <a:p>
            <a:pPr lvl="1" eaLnBrk="1" hangingPunct="1">
              <a:lnSpc>
                <a:spcPct val="90000"/>
              </a:lnSpc>
            </a:pPr>
            <a:r>
              <a:rPr lang="en-US" sz="2400" dirty="0" smtClean="0"/>
              <a:t>Skills of existing board</a:t>
            </a:r>
          </a:p>
          <a:p>
            <a:pPr eaLnBrk="1" hangingPunct="1">
              <a:lnSpc>
                <a:spcPct val="90000"/>
              </a:lnSpc>
            </a:pPr>
            <a:r>
              <a:rPr lang="en-US" sz="3200" dirty="0" smtClean="0"/>
              <a:t>Board dynamics</a:t>
            </a:r>
          </a:p>
          <a:p>
            <a:pPr lvl="1" eaLnBrk="1" hangingPunct="1">
              <a:lnSpc>
                <a:spcPct val="90000"/>
              </a:lnSpc>
            </a:pPr>
            <a:r>
              <a:rPr lang="en-US" sz="2400" dirty="0" smtClean="0"/>
              <a:t>Big name - small company</a:t>
            </a:r>
          </a:p>
          <a:p>
            <a:pPr lvl="1" eaLnBrk="1" hangingPunct="1">
              <a:lnSpc>
                <a:spcPct val="90000"/>
              </a:lnSpc>
            </a:pPr>
            <a:r>
              <a:rPr lang="en-US" sz="2400" dirty="0" smtClean="0"/>
              <a:t>Team players</a:t>
            </a:r>
          </a:p>
          <a:p>
            <a:pPr lvl="1" eaLnBrk="1" hangingPunct="1">
              <a:lnSpc>
                <a:spcPct val="90000"/>
              </a:lnSpc>
            </a:pPr>
            <a:r>
              <a:rPr lang="en-US" sz="2400" dirty="0" smtClean="0"/>
              <a:t>Building consensus</a:t>
            </a:r>
          </a:p>
          <a:p>
            <a:pPr eaLnBrk="1" hangingPunct="1">
              <a:buFontTx/>
              <a:buNone/>
            </a:pPr>
            <a:r>
              <a:rPr lang="en-US" sz="3200" dirty="0" smtClean="0"/>
              <a:t>    </a:t>
            </a:r>
          </a:p>
          <a:p>
            <a:pPr eaLnBrk="1" hangingPunct="1">
              <a:buFontTx/>
              <a:buNone/>
            </a:pPr>
            <a:endParaRPr lang="en-US" dirty="0" smtClean="0"/>
          </a:p>
          <a:p>
            <a:pPr eaLnBrk="1" hangingPunct="1">
              <a:buFontTx/>
              <a:buNone/>
            </a:pPr>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381000" y="381000"/>
            <a:ext cx="8382000" cy="914400"/>
          </a:xfrm>
        </p:spPr>
        <p:txBody>
          <a:bodyPr/>
          <a:lstStyle/>
          <a:p>
            <a:pPr eaLnBrk="1" hangingPunct="1">
              <a:defRPr/>
            </a:pPr>
            <a:r>
              <a:rPr lang="en-US" dirty="0" smtClean="0"/>
              <a:t>Training Issues</a:t>
            </a:r>
          </a:p>
        </p:txBody>
      </p:sp>
      <p:sp>
        <p:nvSpPr>
          <p:cNvPr id="36869" name="Rectangle 3"/>
          <p:cNvSpPr>
            <a:spLocks noGrp="1" noChangeArrowheads="1"/>
          </p:cNvSpPr>
          <p:nvPr>
            <p:ph type="body" idx="1"/>
          </p:nvPr>
        </p:nvSpPr>
        <p:spPr>
          <a:xfrm>
            <a:off x="304800" y="1219200"/>
            <a:ext cx="8839200" cy="5105400"/>
          </a:xfrm>
        </p:spPr>
        <p:txBody>
          <a:bodyPr/>
          <a:lstStyle/>
          <a:p>
            <a:pPr eaLnBrk="1" hangingPunct="1">
              <a:defRPr/>
            </a:pPr>
            <a:r>
              <a:rPr lang="en-US" sz="2800" dirty="0" smtClean="0"/>
              <a:t>On boarding</a:t>
            </a:r>
          </a:p>
          <a:p>
            <a:pPr lvl="1" eaLnBrk="1" hangingPunct="1">
              <a:defRPr/>
            </a:pPr>
            <a:r>
              <a:rPr lang="en-US" sz="2800" dirty="0" smtClean="0"/>
              <a:t>The company</a:t>
            </a:r>
          </a:p>
          <a:p>
            <a:pPr lvl="1" eaLnBrk="1" hangingPunct="1">
              <a:defRPr/>
            </a:pPr>
            <a:r>
              <a:rPr lang="en-US" sz="2800" dirty="0" smtClean="0"/>
              <a:t>The industry</a:t>
            </a:r>
          </a:p>
          <a:p>
            <a:pPr lvl="1" eaLnBrk="1" hangingPunct="1">
              <a:defRPr/>
            </a:pPr>
            <a:r>
              <a:rPr lang="en-US" sz="2800" dirty="0" smtClean="0"/>
              <a:t>The role of board members</a:t>
            </a:r>
          </a:p>
          <a:p>
            <a:pPr lvl="1" eaLnBrk="1" hangingPunct="1">
              <a:defRPr/>
            </a:pPr>
            <a:r>
              <a:rPr lang="en-US" sz="2800" dirty="0" smtClean="0"/>
              <a:t>Committee responsibilities and charters</a:t>
            </a:r>
            <a:endParaRPr lang="en-US" sz="3300" dirty="0" smtClean="0"/>
          </a:p>
          <a:p>
            <a:pPr eaLnBrk="1" hangingPunct="1">
              <a:defRPr/>
            </a:pPr>
            <a:r>
              <a:rPr lang="en-US" sz="2800" dirty="0" smtClean="0"/>
              <a:t>Ongoing training</a:t>
            </a:r>
          </a:p>
          <a:p>
            <a:pPr lvl="1" eaLnBrk="1" hangingPunct="1">
              <a:defRPr/>
            </a:pPr>
            <a:r>
              <a:rPr lang="en-US" sz="2800" dirty="0" smtClean="0"/>
              <a:t>Keeping current</a:t>
            </a:r>
          </a:p>
          <a:p>
            <a:pPr lvl="1" eaLnBrk="1" hangingPunct="1">
              <a:defRPr/>
            </a:pPr>
            <a:r>
              <a:rPr lang="en-US" sz="2800" dirty="0" smtClean="0"/>
              <a:t>New committee assignments</a:t>
            </a:r>
          </a:p>
          <a:p>
            <a:pPr lvl="1" eaLnBrk="1" hangingPunct="1">
              <a:defRPr/>
            </a:pPr>
            <a:r>
              <a:rPr lang="en-US" sz="2800" dirty="0" smtClean="0"/>
              <a:t>Ongoing education</a:t>
            </a:r>
          </a:p>
          <a:p>
            <a:pPr marL="685800" indent="-685800">
              <a:buFontTx/>
              <a:buNone/>
              <a:defRPr/>
            </a:pPr>
            <a:endParaRPr lang="en-US" sz="2800"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381000" y="152400"/>
            <a:ext cx="8382000" cy="914400"/>
          </a:xfrm>
        </p:spPr>
        <p:txBody>
          <a:bodyPr/>
          <a:lstStyle/>
          <a:p>
            <a:pPr eaLnBrk="1" hangingPunct="1">
              <a:defRPr/>
            </a:pPr>
            <a:r>
              <a:rPr lang="en-US" dirty="0" smtClean="0"/>
              <a:t>Case #8</a:t>
            </a:r>
          </a:p>
        </p:txBody>
      </p:sp>
      <p:sp>
        <p:nvSpPr>
          <p:cNvPr id="46085" name="Rectangle 3"/>
          <p:cNvSpPr>
            <a:spLocks noGrp="1" noChangeArrowheads="1"/>
          </p:cNvSpPr>
          <p:nvPr>
            <p:ph type="body" idx="1"/>
          </p:nvPr>
        </p:nvSpPr>
        <p:spPr>
          <a:xfrm>
            <a:off x="304800" y="990600"/>
            <a:ext cx="8839200" cy="5334000"/>
          </a:xfrm>
        </p:spPr>
        <p:txBody>
          <a:bodyPr/>
          <a:lstStyle/>
          <a:p>
            <a:pPr marL="685800" indent="-685800" algn="ctr" eaLnBrk="1" hangingPunct="1">
              <a:buFontTx/>
              <a:buNone/>
            </a:pPr>
            <a:r>
              <a:rPr lang="en-US" sz="4000" b="1" u="sng" dirty="0" smtClean="0"/>
              <a:t>A Plethora of Riches</a:t>
            </a:r>
          </a:p>
          <a:p>
            <a:pPr marL="685800" indent="-685800">
              <a:buFontTx/>
              <a:buAutoNum type="arabicPeriod"/>
            </a:pPr>
            <a:r>
              <a:rPr lang="en-US" sz="3200" dirty="0" smtClean="0"/>
              <a:t>Where do you think you can add the most value?</a:t>
            </a:r>
          </a:p>
          <a:p>
            <a:pPr marL="685800" indent="-685800">
              <a:buFontTx/>
              <a:buAutoNum type="arabicPeriod"/>
            </a:pPr>
            <a:r>
              <a:rPr lang="en-US" sz="3200" dirty="0" smtClean="0"/>
              <a:t>Which assignment is the greatest time commitment?</a:t>
            </a:r>
          </a:p>
          <a:p>
            <a:pPr marL="685800" indent="-685800">
              <a:buFontTx/>
              <a:buAutoNum type="arabicPeriod"/>
            </a:pPr>
            <a:r>
              <a:rPr lang="en-US" sz="3200" dirty="0" smtClean="0"/>
              <a:t>Are you concerned about liability at any of the Boards?</a:t>
            </a:r>
          </a:p>
          <a:p>
            <a:pPr marL="685800" indent="-685800">
              <a:buFontTx/>
              <a:buAutoNum type="arabicPeriod"/>
            </a:pPr>
            <a:r>
              <a:rPr lang="en-US" sz="3200" dirty="0" smtClean="0"/>
              <a:t>Which assignment will you accept?</a:t>
            </a:r>
          </a:p>
          <a:p>
            <a:pPr marL="685800" indent="-685800" algn="ctr" eaLnBrk="1" hangingPunct="1">
              <a:buFontTx/>
              <a:buNone/>
            </a:pPr>
            <a:endParaRPr lang="en-US" sz="2800"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1490" name="Rectangle 2"/>
          <p:cNvSpPr>
            <a:spLocks noGrp="1" noChangeArrowheads="1"/>
          </p:cNvSpPr>
          <p:nvPr>
            <p:ph type="title"/>
          </p:nvPr>
        </p:nvSpPr>
        <p:spPr/>
        <p:txBody>
          <a:bodyPr/>
          <a:lstStyle/>
          <a:p>
            <a:pPr eaLnBrk="1" hangingPunct="1">
              <a:defRPr/>
            </a:pPr>
            <a:r>
              <a:rPr lang="en-US" dirty="0" smtClean="0"/>
              <a:t>The Audit Committee</a:t>
            </a:r>
            <a:endParaRPr lang="en-US" sz="2400" dirty="0" smtClean="0"/>
          </a:p>
        </p:txBody>
      </p:sp>
      <p:sp>
        <p:nvSpPr>
          <p:cNvPr id="50181" name="Rectangle 3"/>
          <p:cNvSpPr>
            <a:spLocks noGrp="1" noChangeArrowheads="1"/>
          </p:cNvSpPr>
          <p:nvPr>
            <p:ph type="body" idx="1"/>
          </p:nvPr>
        </p:nvSpPr>
        <p:spPr>
          <a:xfrm>
            <a:off x="381000" y="1752600"/>
            <a:ext cx="8077200" cy="4572000"/>
          </a:xfrm>
        </p:spPr>
        <p:txBody>
          <a:bodyPr/>
          <a:lstStyle/>
          <a:p>
            <a:pPr eaLnBrk="1" hangingPunct="1">
              <a:lnSpc>
                <a:spcPct val="90000"/>
              </a:lnSpc>
            </a:pPr>
            <a:r>
              <a:rPr lang="en-US" dirty="0" smtClean="0"/>
              <a:t>Audit committee requirements </a:t>
            </a:r>
          </a:p>
          <a:p>
            <a:pPr eaLnBrk="1" hangingPunct="1">
              <a:lnSpc>
                <a:spcPct val="90000"/>
              </a:lnSpc>
            </a:pPr>
            <a:r>
              <a:rPr lang="en-US" dirty="0" smtClean="0"/>
              <a:t>Committee member independence</a:t>
            </a:r>
          </a:p>
          <a:p>
            <a:pPr eaLnBrk="1" hangingPunct="1">
              <a:lnSpc>
                <a:spcPct val="90000"/>
              </a:lnSpc>
            </a:pPr>
            <a:r>
              <a:rPr lang="en-US" dirty="0" smtClean="0"/>
              <a:t>Audit committee financial expert</a:t>
            </a:r>
          </a:p>
          <a:p>
            <a:pPr eaLnBrk="1" hangingPunct="1">
              <a:lnSpc>
                <a:spcPct val="90000"/>
              </a:lnSpc>
            </a:pPr>
            <a:r>
              <a:rPr lang="en-US" dirty="0" smtClean="0"/>
              <a:t>Audit committee responsibilities</a:t>
            </a:r>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2514" name="Rectangle 2"/>
          <p:cNvSpPr>
            <a:spLocks noGrp="1" noChangeArrowheads="1"/>
          </p:cNvSpPr>
          <p:nvPr>
            <p:ph type="title"/>
          </p:nvPr>
        </p:nvSpPr>
        <p:spPr>
          <a:xfrm>
            <a:off x="228600" y="914400"/>
            <a:ext cx="8686800" cy="762000"/>
          </a:xfrm>
        </p:spPr>
        <p:txBody>
          <a:bodyPr/>
          <a:lstStyle/>
          <a:p>
            <a:pPr eaLnBrk="1" hangingPunct="1">
              <a:defRPr/>
            </a:pPr>
            <a:r>
              <a:rPr lang="en-US" sz="4400" dirty="0" smtClean="0"/>
              <a:t>Audit Committee Composition</a:t>
            </a:r>
            <a:r>
              <a:rPr lang="en-US" dirty="0" smtClean="0"/>
              <a:t/>
            </a:r>
            <a:br>
              <a:rPr lang="en-US" dirty="0" smtClean="0"/>
            </a:br>
            <a:r>
              <a:rPr lang="en-US" sz="2400" dirty="0" smtClean="0"/>
              <a:t>(For NASDAQ Companies)</a:t>
            </a:r>
            <a:endParaRPr lang="en-US" sz="3600" dirty="0" smtClean="0"/>
          </a:p>
        </p:txBody>
      </p:sp>
      <p:sp>
        <p:nvSpPr>
          <p:cNvPr id="33797" name="Rectangle 3"/>
          <p:cNvSpPr>
            <a:spLocks noGrp="1" noChangeArrowheads="1"/>
          </p:cNvSpPr>
          <p:nvPr>
            <p:ph type="body" idx="1"/>
          </p:nvPr>
        </p:nvSpPr>
        <p:spPr>
          <a:xfrm>
            <a:off x="457200" y="1981200"/>
            <a:ext cx="8382000" cy="4343400"/>
          </a:xfrm>
        </p:spPr>
        <p:txBody>
          <a:bodyPr/>
          <a:lstStyle/>
          <a:p>
            <a:pPr marL="365760" indent="-256032" eaLnBrk="1" fontAlgn="auto" hangingPunct="1">
              <a:spcAft>
                <a:spcPts val="0"/>
              </a:spcAft>
              <a:defRPr/>
            </a:pPr>
            <a:r>
              <a:rPr lang="en-US" dirty="0" smtClean="0"/>
              <a:t>At least 3 members.</a:t>
            </a:r>
          </a:p>
          <a:p>
            <a:pPr marL="365760" indent="-256032" eaLnBrk="1" fontAlgn="auto" hangingPunct="1">
              <a:spcAft>
                <a:spcPts val="0"/>
              </a:spcAft>
              <a:defRPr/>
            </a:pPr>
            <a:r>
              <a:rPr lang="en-US" dirty="0" smtClean="0"/>
              <a:t>All independent.</a:t>
            </a:r>
          </a:p>
          <a:p>
            <a:pPr marL="366204" eaLnBrk="1" fontAlgn="auto" hangingPunct="1">
              <a:spcBef>
                <a:spcPts val="324"/>
              </a:spcBef>
              <a:spcAft>
                <a:spcPts val="0"/>
              </a:spcAft>
              <a:defRPr/>
            </a:pPr>
            <a:r>
              <a:rPr lang="en-US" dirty="0" smtClean="0"/>
              <a:t>Read and understand basic financial statements.</a:t>
            </a:r>
          </a:p>
          <a:p>
            <a:pPr marL="366204" eaLnBrk="1" fontAlgn="auto" hangingPunct="1">
              <a:spcBef>
                <a:spcPts val="324"/>
              </a:spcBef>
              <a:spcAft>
                <a:spcPts val="0"/>
              </a:spcAft>
              <a:defRPr/>
            </a:pPr>
            <a:r>
              <a:rPr lang="en-US" dirty="0" smtClean="0"/>
              <a:t>One member must be a “financial expert”.</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5586" name="Rectangle 2"/>
          <p:cNvSpPr>
            <a:spLocks noGrp="1" noChangeArrowheads="1"/>
          </p:cNvSpPr>
          <p:nvPr>
            <p:ph type="title"/>
          </p:nvPr>
        </p:nvSpPr>
        <p:spPr/>
        <p:txBody>
          <a:bodyPr/>
          <a:lstStyle/>
          <a:p>
            <a:pPr eaLnBrk="1" hangingPunct="1">
              <a:defRPr/>
            </a:pPr>
            <a:r>
              <a:rPr lang="en-US" dirty="0" smtClean="0"/>
              <a:t>Financial Expert</a:t>
            </a:r>
          </a:p>
        </p:txBody>
      </p:sp>
      <p:sp>
        <p:nvSpPr>
          <p:cNvPr id="34821" name="Rectangle 3"/>
          <p:cNvSpPr>
            <a:spLocks noGrp="1" noChangeArrowheads="1"/>
          </p:cNvSpPr>
          <p:nvPr>
            <p:ph type="body" idx="1"/>
          </p:nvPr>
        </p:nvSpPr>
        <p:spPr>
          <a:xfrm>
            <a:off x="381000" y="1676400"/>
            <a:ext cx="8382000" cy="4648200"/>
          </a:xfrm>
        </p:spPr>
        <p:txBody>
          <a:bodyPr/>
          <a:lstStyle/>
          <a:p>
            <a:pPr eaLnBrk="1" hangingPunct="1">
              <a:buFontTx/>
              <a:buNone/>
              <a:defRPr/>
            </a:pPr>
            <a:r>
              <a:rPr lang="en-US" dirty="0" smtClean="0"/>
              <a:t>Public companies must disclose:</a:t>
            </a:r>
          </a:p>
          <a:p>
            <a:pPr marL="342900" lvl="2" indent="-342900" eaLnBrk="1" hangingPunct="1">
              <a:lnSpc>
                <a:spcPct val="90000"/>
              </a:lnSpc>
              <a:defRPr/>
            </a:pPr>
            <a:r>
              <a:rPr lang="en-US" sz="3600" dirty="0" smtClean="0">
                <a:ea typeface="+mn-ea"/>
                <a:cs typeface="+mn-cs"/>
              </a:rPr>
              <a:t>Audit committee financial expert by name,</a:t>
            </a:r>
          </a:p>
          <a:p>
            <a:pPr marL="342900" lvl="2" indent="-342900" eaLnBrk="1" hangingPunct="1">
              <a:lnSpc>
                <a:spcPct val="90000"/>
              </a:lnSpc>
              <a:defRPr/>
            </a:pPr>
            <a:r>
              <a:rPr lang="en-US" sz="3600" dirty="0" smtClean="0">
                <a:ea typeface="+mn-ea"/>
                <a:cs typeface="+mn-cs"/>
              </a:rPr>
              <a:t>Independence, </a:t>
            </a:r>
          </a:p>
          <a:p>
            <a:pPr marL="342900" lvl="2" indent="-342900" eaLnBrk="1" hangingPunct="1">
              <a:lnSpc>
                <a:spcPct val="90000"/>
              </a:lnSpc>
              <a:defRPr/>
            </a:pPr>
            <a:r>
              <a:rPr lang="en-US" sz="3600" dirty="0" smtClean="0">
                <a:ea typeface="+mn-ea"/>
                <a:cs typeface="+mn-cs"/>
              </a:rPr>
              <a:t>If no expert, the public company the Company must disclose and explain.</a:t>
            </a:r>
          </a:p>
          <a:p>
            <a:pPr eaLnBrk="1" hangingPunct="1">
              <a:defRPr/>
            </a:pPr>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6610" name="Rectangle 2"/>
          <p:cNvSpPr>
            <a:spLocks noGrp="1" noChangeArrowheads="1"/>
          </p:cNvSpPr>
          <p:nvPr>
            <p:ph type="title"/>
          </p:nvPr>
        </p:nvSpPr>
        <p:spPr/>
        <p:txBody>
          <a:bodyPr/>
          <a:lstStyle/>
          <a:p>
            <a:pPr eaLnBrk="1" hangingPunct="1">
              <a:defRPr/>
            </a:pPr>
            <a:r>
              <a:rPr lang="en-US" dirty="0" smtClean="0"/>
              <a:t>Financial Expert</a:t>
            </a:r>
            <a:br>
              <a:rPr lang="en-US" dirty="0" smtClean="0"/>
            </a:br>
            <a:r>
              <a:rPr lang="en-US" sz="3200" dirty="0" smtClean="0"/>
              <a:t>(continued)</a:t>
            </a:r>
          </a:p>
        </p:txBody>
      </p:sp>
      <p:sp>
        <p:nvSpPr>
          <p:cNvPr id="35845" name="Rectangle 3"/>
          <p:cNvSpPr>
            <a:spLocks noGrp="1" noChangeArrowheads="1"/>
          </p:cNvSpPr>
          <p:nvPr>
            <p:ph type="body" idx="1"/>
          </p:nvPr>
        </p:nvSpPr>
        <p:spPr>
          <a:xfrm>
            <a:off x="381000" y="1905000"/>
            <a:ext cx="8534400" cy="3962400"/>
          </a:xfrm>
        </p:spPr>
        <p:txBody>
          <a:bodyPr/>
          <a:lstStyle/>
          <a:p>
            <a:pPr marL="0" lvl="1" eaLnBrk="1" hangingPunct="1">
              <a:buFontTx/>
              <a:buNone/>
              <a:defRPr/>
            </a:pPr>
            <a:r>
              <a:rPr lang="en-US" sz="3600" dirty="0" smtClean="0"/>
              <a:t>An understanding of:</a:t>
            </a:r>
          </a:p>
          <a:p>
            <a:pPr marL="342900" lvl="2" indent="-342900" eaLnBrk="1" hangingPunct="1">
              <a:lnSpc>
                <a:spcPct val="90000"/>
              </a:lnSpc>
              <a:defRPr/>
            </a:pPr>
            <a:r>
              <a:rPr lang="en-US" sz="3600" dirty="0" smtClean="0">
                <a:ea typeface="+mn-ea"/>
                <a:cs typeface="+mn-cs"/>
              </a:rPr>
              <a:t>GAAP and the ability to assess the general application GAAP; </a:t>
            </a:r>
          </a:p>
          <a:p>
            <a:pPr marL="342900" lvl="2" indent="-342900" eaLnBrk="1" hangingPunct="1">
              <a:lnSpc>
                <a:spcPct val="90000"/>
              </a:lnSpc>
              <a:defRPr/>
            </a:pPr>
            <a:r>
              <a:rPr lang="en-US" sz="3600" dirty="0" smtClean="0">
                <a:ea typeface="+mn-ea"/>
                <a:cs typeface="+mn-cs"/>
              </a:rPr>
              <a:t>Internal controls and procedures for financial reporting; and </a:t>
            </a:r>
          </a:p>
          <a:p>
            <a:pPr marL="342900" lvl="2" indent="-342900" eaLnBrk="1" hangingPunct="1">
              <a:lnSpc>
                <a:spcPct val="90000"/>
              </a:lnSpc>
              <a:defRPr/>
            </a:pPr>
            <a:r>
              <a:rPr lang="en-US" sz="3600" dirty="0" smtClean="0">
                <a:ea typeface="+mn-ea"/>
                <a:cs typeface="+mn-cs"/>
              </a:rPr>
              <a:t>Audit committee functions</a:t>
            </a:r>
            <a:r>
              <a:rPr lang="en-US" sz="3600" dirty="0" smtClean="0"/>
              <a:t>. </a:t>
            </a:r>
          </a:p>
          <a:p>
            <a:pPr eaLnBrk="1" hangingPunct="1">
              <a:defRPr/>
            </a:pPr>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381000" y="381000"/>
            <a:ext cx="8382000" cy="1143000"/>
          </a:xfrm>
        </p:spPr>
        <p:txBody>
          <a:bodyPr/>
          <a:lstStyle/>
          <a:p>
            <a:pPr eaLnBrk="1" hangingPunct="1">
              <a:defRPr/>
            </a:pPr>
            <a:r>
              <a:rPr lang="en-US" dirty="0" smtClean="0"/>
              <a:t>Case #1</a:t>
            </a:r>
          </a:p>
        </p:txBody>
      </p:sp>
      <p:sp>
        <p:nvSpPr>
          <p:cNvPr id="8197" name="Rectangle 3"/>
          <p:cNvSpPr>
            <a:spLocks noGrp="1" noChangeArrowheads="1"/>
          </p:cNvSpPr>
          <p:nvPr>
            <p:ph type="body" idx="1"/>
          </p:nvPr>
        </p:nvSpPr>
        <p:spPr>
          <a:xfrm>
            <a:off x="685800" y="1371600"/>
            <a:ext cx="8077200" cy="4953000"/>
          </a:xfrm>
        </p:spPr>
        <p:txBody>
          <a:bodyPr/>
          <a:lstStyle/>
          <a:p>
            <a:pPr marL="685800" indent="-685800" algn="ctr" eaLnBrk="1" hangingPunct="1">
              <a:buFontTx/>
              <a:buNone/>
            </a:pPr>
            <a:r>
              <a:rPr lang="en-US" b="1" u="sng" smtClean="0"/>
              <a:t>Hospital, Heal Thyself</a:t>
            </a:r>
          </a:p>
          <a:p>
            <a:pPr marL="685800" indent="-685800">
              <a:spcBef>
                <a:spcPts val="2400"/>
              </a:spcBef>
              <a:buFontTx/>
              <a:buAutoNum type="arabicParenR"/>
            </a:pPr>
            <a:r>
              <a:rPr lang="en-US" smtClean="0"/>
              <a:t>What are the ethical issues?  </a:t>
            </a:r>
          </a:p>
          <a:p>
            <a:pPr marL="685800" indent="-685800">
              <a:buFontTx/>
              <a:buAutoNum type="arabicParenR"/>
            </a:pPr>
            <a:r>
              <a:rPr lang="en-US" smtClean="0"/>
              <a:t>What are the ethical dilemmas?</a:t>
            </a:r>
          </a:p>
          <a:p>
            <a:pPr marL="685800" indent="-685800">
              <a:buFontTx/>
              <a:buAutoNum type="arabicParenR"/>
            </a:pPr>
            <a:r>
              <a:rPr lang="en-US" smtClean="0"/>
              <a:t>Is the best ethical choice the best strategic choice?</a:t>
            </a:r>
          </a:p>
          <a:p>
            <a:pPr marL="685800" indent="-685800">
              <a:buFontTx/>
              <a:buAutoNum type="arabicParenR"/>
            </a:pPr>
            <a:r>
              <a:rPr lang="en-US" smtClean="0"/>
              <a:t>What will you recommend?</a:t>
            </a:r>
          </a:p>
          <a:p>
            <a:pPr marL="685800" indent="-685800"/>
            <a:endParaRPr lang="en-US" sz="320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6610" name="Rectangle 2"/>
          <p:cNvSpPr>
            <a:spLocks noGrp="1" noChangeArrowheads="1"/>
          </p:cNvSpPr>
          <p:nvPr>
            <p:ph type="title"/>
          </p:nvPr>
        </p:nvSpPr>
        <p:spPr>
          <a:xfrm>
            <a:off x="381000" y="457200"/>
            <a:ext cx="8382000" cy="1066800"/>
          </a:xfrm>
        </p:spPr>
        <p:txBody>
          <a:bodyPr/>
          <a:lstStyle/>
          <a:p>
            <a:pPr eaLnBrk="1" hangingPunct="1">
              <a:defRPr/>
            </a:pPr>
            <a:r>
              <a:rPr lang="en-US" dirty="0" smtClean="0"/>
              <a:t>Financial Expert</a:t>
            </a:r>
            <a:br>
              <a:rPr lang="en-US" dirty="0" smtClean="0"/>
            </a:br>
            <a:r>
              <a:rPr lang="en-US" sz="3200" dirty="0" smtClean="0"/>
              <a:t>(continued)</a:t>
            </a:r>
          </a:p>
        </p:txBody>
      </p:sp>
      <p:sp>
        <p:nvSpPr>
          <p:cNvPr id="54277" name="Rectangle 3"/>
          <p:cNvSpPr>
            <a:spLocks noGrp="1" noChangeArrowheads="1"/>
          </p:cNvSpPr>
          <p:nvPr>
            <p:ph type="body" idx="1"/>
          </p:nvPr>
        </p:nvSpPr>
        <p:spPr>
          <a:xfrm>
            <a:off x="381000" y="1676400"/>
            <a:ext cx="8382000" cy="4191000"/>
          </a:xfrm>
        </p:spPr>
        <p:txBody>
          <a:bodyPr/>
          <a:lstStyle/>
          <a:p>
            <a:pPr eaLnBrk="1" hangingPunct="1"/>
            <a:r>
              <a:rPr lang="en-US" sz="3200" dirty="0" smtClean="0"/>
              <a:t>Must have : </a:t>
            </a:r>
          </a:p>
          <a:p>
            <a:pPr marL="685800" lvl="2" eaLnBrk="1" hangingPunct="1">
              <a:buFont typeface="Arial" pitchFamily="34" charset="0"/>
              <a:buChar char="-"/>
            </a:pPr>
            <a:r>
              <a:rPr lang="en-US" sz="3200" dirty="0" smtClean="0"/>
              <a:t>principal financial officer, principal accounting officer, controller, public accountant or auditor or similar or actively supervision; </a:t>
            </a:r>
          </a:p>
          <a:p>
            <a:pPr marL="685800" lvl="2" eaLnBrk="1" hangingPunct="1">
              <a:buFont typeface="Arial" pitchFamily="34" charset="0"/>
              <a:buChar char="-"/>
            </a:pPr>
            <a:r>
              <a:rPr lang="en-US" sz="3200" dirty="0" smtClean="0"/>
              <a:t>oversee or assess the performance of companies or public accountants;</a:t>
            </a:r>
          </a:p>
          <a:p>
            <a:pPr marL="685800" lvl="2" eaLnBrk="1" hangingPunct="1">
              <a:buFont typeface="Arial" pitchFamily="34" charset="0"/>
              <a:buChar char="-"/>
            </a:pPr>
            <a:r>
              <a:rPr lang="en-US" sz="3200" dirty="0" smtClean="0"/>
              <a:t>or other relevant experience.</a:t>
            </a:r>
          </a:p>
          <a:p>
            <a:pPr eaLnBrk="1" hangingPunct="1"/>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6610" name="Rectangle 2"/>
          <p:cNvSpPr>
            <a:spLocks noGrp="1" noChangeArrowheads="1"/>
          </p:cNvSpPr>
          <p:nvPr>
            <p:ph type="title"/>
          </p:nvPr>
        </p:nvSpPr>
        <p:spPr>
          <a:xfrm>
            <a:off x="381000" y="609600"/>
            <a:ext cx="8382000" cy="1981200"/>
          </a:xfrm>
        </p:spPr>
        <p:txBody>
          <a:bodyPr/>
          <a:lstStyle/>
          <a:p>
            <a:pPr eaLnBrk="1" hangingPunct="1">
              <a:defRPr/>
            </a:pPr>
            <a:r>
              <a:rPr lang="en-US" sz="4400" dirty="0" smtClean="0"/>
              <a:t>Additional Responsibilities of the Audit Committee Financial Expert</a:t>
            </a:r>
            <a:endParaRPr lang="en-US" sz="2800" dirty="0" smtClean="0"/>
          </a:p>
        </p:txBody>
      </p:sp>
      <p:sp>
        <p:nvSpPr>
          <p:cNvPr id="35845" name="Rectangle 3"/>
          <p:cNvSpPr>
            <a:spLocks noGrp="1" noChangeArrowheads="1"/>
          </p:cNvSpPr>
          <p:nvPr>
            <p:ph type="body" idx="1"/>
          </p:nvPr>
        </p:nvSpPr>
        <p:spPr>
          <a:xfrm>
            <a:off x="381000" y="3048000"/>
            <a:ext cx="8305800" cy="1905000"/>
          </a:xfrm>
        </p:spPr>
        <p:txBody>
          <a:bodyPr/>
          <a:lstStyle/>
          <a:p>
            <a:pPr eaLnBrk="1" hangingPunct="1"/>
            <a:r>
              <a:rPr lang="en-US" b="1" dirty="0" smtClean="0"/>
              <a:t>NONE</a:t>
            </a:r>
          </a:p>
          <a:p>
            <a:pPr eaLnBrk="1" hangingPunct="1"/>
            <a:r>
              <a:rPr lang="en-US" b="1" dirty="0" smtClean="0"/>
              <a:t>Higher Standard</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51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 calcmode="lin" valueType="num">
                                      <p:cBhvr additive="base">
                                        <p:cTn id="7" dur="500" fill="hold"/>
                                        <p:tgtEl>
                                          <p:spTgt spid="3584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5">
                                            <p:txEl>
                                              <p:pRg st="1" end="1"/>
                                            </p:txEl>
                                          </p:spTgt>
                                        </p:tgtEl>
                                        <p:attrNameLst>
                                          <p:attrName>style.visibility</p:attrName>
                                        </p:attrNameLst>
                                      </p:cBhvr>
                                      <p:to>
                                        <p:strVal val="visible"/>
                                      </p:to>
                                    </p:set>
                                    <p:anim calcmode="lin" valueType="num">
                                      <p:cBhvr additive="base">
                                        <p:cTn id="13" dur="500" fill="hold"/>
                                        <p:tgtEl>
                                          <p:spTgt spid="3584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9" name="Title 1"/>
          <p:cNvSpPr>
            <a:spLocks noGrp="1"/>
          </p:cNvSpPr>
          <p:nvPr>
            <p:ph type="title"/>
          </p:nvPr>
        </p:nvSpPr>
        <p:spPr>
          <a:xfrm>
            <a:off x="228600" y="304800"/>
            <a:ext cx="8686800" cy="1524000"/>
          </a:xfrm>
        </p:spPr>
        <p:txBody>
          <a:bodyPr>
            <a:noAutofit/>
          </a:bodyPr>
          <a:lstStyle/>
          <a:p>
            <a:pPr eaLnBrk="1" fontAlgn="auto" hangingPunct="1">
              <a:spcAft>
                <a:spcPts val="0"/>
              </a:spcAft>
              <a:defRPr/>
            </a:pPr>
            <a:r>
              <a:rPr lang="en-US" sz="4400" dirty="0" smtClean="0"/>
              <a:t>Audit Committee Responsibilities</a:t>
            </a:r>
            <a:endParaRPr lang="en-US" sz="4400" dirty="0"/>
          </a:p>
        </p:txBody>
      </p:sp>
      <p:sp>
        <p:nvSpPr>
          <p:cNvPr id="11" name="TextBox 10"/>
          <p:cNvSpPr txBox="1"/>
          <p:nvPr/>
        </p:nvSpPr>
        <p:spPr>
          <a:xfrm>
            <a:off x="381000" y="1828800"/>
            <a:ext cx="8763000" cy="4564063"/>
          </a:xfrm>
          <a:prstGeom prst="rect">
            <a:avLst/>
          </a:prstGeom>
          <a:noFill/>
        </p:spPr>
        <p:txBody>
          <a:bodyPr>
            <a:spAutoFit/>
          </a:bodyPr>
          <a:lstStyle/>
          <a:p>
            <a:pPr marL="457200" lvl="2" indent="-228600">
              <a:spcBef>
                <a:spcPct val="20000"/>
              </a:spcBef>
              <a:buFont typeface="Arial" pitchFamily="34" charset="0"/>
              <a:buChar char="•"/>
              <a:defRPr/>
            </a:pPr>
            <a:r>
              <a:rPr lang="en-US" sz="3200" dirty="0" smtClean="0">
                <a:solidFill>
                  <a:schemeClr val="tx1"/>
                </a:solidFill>
                <a:latin typeface="+mn-lt"/>
              </a:rPr>
              <a:t>Oversee the accounting and financial reporting processes</a:t>
            </a:r>
          </a:p>
          <a:p>
            <a:pPr marL="457200" lvl="2" indent="-228600">
              <a:spcBef>
                <a:spcPct val="20000"/>
              </a:spcBef>
              <a:buFont typeface="Arial" pitchFamily="34" charset="0"/>
              <a:buChar char="•"/>
              <a:defRPr/>
            </a:pPr>
            <a:r>
              <a:rPr lang="en-US" sz="3200" dirty="0" smtClean="0">
                <a:solidFill>
                  <a:schemeClr val="tx1"/>
                </a:solidFill>
                <a:latin typeface="+mn-lt"/>
              </a:rPr>
              <a:t>Oversee the audits of the financial statements</a:t>
            </a:r>
          </a:p>
          <a:p>
            <a:pPr marL="457200" lvl="2" indent="-228600">
              <a:spcBef>
                <a:spcPct val="20000"/>
              </a:spcBef>
              <a:buFont typeface="Arial" pitchFamily="34" charset="0"/>
              <a:buChar char="•"/>
              <a:defRPr/>
            </a:pPr>
            <a:r>
              <a:rPr lang="en-US" sz="3200" dirty="0" smtClean="0">
                <a:solidFill>
                  <a:schemeClr val="tx1"/>
                </a:solidFill>
                <a:latin typeface="Arial" pitchFamily="34" charset="0"/>
                <a:cs typeface="Arial" pitchFamily="34" charset="0"/>
              </a:rPr>
              <a:t>Prepare the audit committee</a:t>
            </a:r>
            <a:r>
              <a:rPr lang="en-US" sz="3200" dirty="0" smtClean="0">
                <a:solidFill>
                  <a:schemeClr val="tx1"/>
                </a:solidFill>
                <a:cs typeface="Arial" pitchFamily="34" charset="0"/>
              </a:rPr>
              <a:t> </a:t>
            </a:r>
            <a:r>
              <a:rPr lang="en-US" sz="3200" dirty="0" smtClean="0">
                <a:solidFill>
                  <a:schemeClr val="tx1"/>
                </a:solidFill>
                <a:latin typeface="Arial" pitchFamily="34" charset="0"/>
                <a:cs typeface="Arial" pitchFamily="34" charset="0"/>
              </a:rPr>
              <a:t>annual report</a:t>
            </a:r>
            <a:endParaRPr lang="en-US" sz="3200" dirty="0" smtClean="0">
              <a:solidFill>
                <a:schemeClr val="tx1"/>
              </a:solidFill>
              <a:latin typeface="+mj-lt"/>
              <a:cs typeface="Arial" pitchFamily="34" charset="0"/>
            </a:endParaRPr>
          </a:p>
          <a:p>
            <a:pPr marL="457200" lvl="2" indent="-228600">
              <a:spcBef>
                <a:spcPct val="20000"/>
              </a:spcBef>
              <a:buFont typeface="Arial" pitchFamily="34" charset="0"/>
              <a:buChar char="•"/>
              <a:defRPr/>
            </a:pPr>
            <a:r>
              <a:rPr lang="en-US" sz="3200" dirty="0" smtClean="0">
                <a:solidFill>
                  <a:schemeClr val="tx1"/>
                </a:solidFill>
                <a:latin typeface="+mj-lt"/>
              </a:rPr>
              <a:t>Retention, compensation and oversight of the independent auditors </a:t>
            </a:r>
          </a:p>
          <a:p>
            <a:pPr marL="365760" indent="-256032" fontAlgn="auto">
              <a:spcAft>
                <a:spcPts val="0"/>
              </a:spcAft>
              <a:buFont typeface="Arial" pitchFamily="34" charset="0"/>
              <a:buChar char="•"/>
              <a:defRPr/>
            </a:pPr>
            <a:r>
              <a:rPr lang="en-US" dirty="0" smtClean="0"/>
              <a:t>Approve </a:t>
            </a:r>
          </a:p>
          <a:p>
            <a:pPr marL="457200" lvl="2" indent="-228600">
              <a:spcBef>
                <a:spcPct val="20000"/>
              </a:spcBef>
              <a:buFont typeface="Arial" pitchFamily="34" charset="0"/>
              <a:buChar char="•"/>
              <a:defRPr/>
            </a:pPr>
            <a:endParaRPr lang="en-US" sz="3200" dirty="0">
              <a:solidFill>
                <a:schemeClr val="tx1"/>
              </a:solidFill>
              <a:latin typeface="Arial" pitchFamily="34" charset="0"/>
              <a:cs typeface="Arial" pitchFamily="34" charset="0"/>
            </a:endParaRP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9" name="Title 1"/>
          <p:cNvSpPr>
            <a:spLocks noGrp="1"/>
          </p:cNvSpPr>
          <p:nvPr>
            <p:ph type="title"/>
          </p:nvPr>
        </p:nvSpPr>
        <p:spPr>
          <a:xfrm>
            <a:off x="228600" y="304800"/>
            <a:ext cx="8686800" cy="1981200"/>
          </a:xfrm>
        </p:spPr>
        <p:txBody>
          <a:bodyPr>
            <a:noAutofit/>
          </a:bodyPr>
          <a:lstStyle/>
          <a:p>
            <a:pPr eaLnBrk="1" fontAlgn="auto" hangingPunct="1">
              <a:spcAft>
                <a:spcPts val="0"/>
              </a:spcAft>
              <a:defRPr/>
            </a:pPr>
            <a:r>
              <a:rPr lang="en-US" dirty="0" smtClean="0"/>
              <a:t>Audit Committee Responsibilities</a:t>
            </a:r>
            <a:br>
              <a:rPr lang="en-US" dirty="0" smtClean="0"/>
            </a:br>
            <a:r>
              <a:rPr lang="en-US" sz="3200" dirty="0" smtClean="0"/>
              <a:t>(cont’d)</a:t>
            </a:r>
            <a:endParaRPr lang="en-US" sz="3200" dirty="0"/>
          </a:p>
        </p:txBody>
      </p:sp>
      <p:sp>
        <p:nvSpPr>
          <p:cNvPr id="11" name="TextBox 10"/>
          <p:cNvSpPr txBox="1"/>
          <p:nvPr/>
        </p:nvSpPr>
        <p:spPr>
          <a:xfrm>
            <a:off x="381000" y="2286000"/>
            <a:ext cx="8534400" cy="4460875"/>
          </a:xfrm>
          <a:prstGeom prst="rect">
            <a:avLst/>
          </a:prstGeom>
          <a:noFill/>
        </p:spPr>
        <p:txBody>
          <a:bodyPr wrap="square">
            <a:spAutoFit/>
          </a:bodyPr>
          <a:lstStyle/>
          <a:p>
            <a:pPr marL="621792" lvl="1" fontAlgn="auto">
              <a:spcBef>
                <a:spcPts val="324"/>
              </a:spcBef>
              <a:spcAft>
                <a:spcPts val="0"/>
              </a:spcAft>
              <a:defRPr/>
            </a:pPr>
            <a:r>
              <a:rPr lang="en-US" sz="3200" dirty="0" smtClean="0">
                <a:solidFill>
                  <a:schemeClr val="tx1"/>
                </a:solidFill>
                <a:latin typeface="Arial" pitchFamily="34" charset="0"/>
                <a:cs typeface="Arial" pitchFamily="34" charset="0"/>
              </a:rPr>
              <a:t>Approve </a:t>
            </a:r>
          </a:p>
          <a:p>
            <a:pPr marL="1371600" lvl="1" indent="-457200" fontAlgn="auto">
              <a:spcBef>
                <a:spcPts val="324"/>
              </a:spcBef>
              <a:spcAft>
                <a:spcPts val="0"/>
              </a:spcAft>
              <a:buFont typeface="Arial" pitchFamily="34" charset="0"/>
              <a:buChar char="•"/>
              <a:defRPr/>
            </a:pPr>
            <a:r>
              <a:rPr lang="en-US" sz="3200" dirty="0" smtClean="0">
                <a:solidFill>
                  <a:schemeClr val="tx1"/>
                </a:solidFill>
                <a:latin typeface="Arial" pitchFamily="34" charset="0"/>
                <a:cs typeface="Arial" pitchFamily="34" charset="0"/>
              </a:rPr>
              <a:t>Whistleblower policy and </a:t>
            </a:r>
          </a:p>
          <a:p>
            <a:pPr marL="1371600" lvl="1" indent="-457200" fontAlgn="auto">
              <a:spcBef>
                <a:spcPts val="324"/>
              </a:spcBef>
              <a:spcAft>
                <a:spcPts val="0"/>
              </a:spcAft>
              <a:buFont typeface="Arial" pitchFamily="34" charset="0"/>
              <a:buChar char="•"/>
              <a:defRPr/>
            </a:pPr>
            <a:r>
              <a:rPr lang="en-US" sz="3200" dirty="0" smtClean="0">
                <a:solidFill>
                  <a:schemeClr val="tx1"/>
                </a:solidFill>
                <a:latin typeface="Arial" pitchFamily="34" charset="0"/>
                <a:cs typeface="Arial" pitchFamily="34" charset="0"/>
              </a:rPr>
              <a:t>Code of business conduct </a:t>
            </a:r>
          </a:p>
          <a:p>
            <a:pPr marL="621792" lvl="1" fontAlgn="auto">
              <a:spcBef>
                <a:spcPts val="324"/>
              </a:spcBef>
              <a:spcAft>
                <a:spcPts val="0"/>
              </a:spcAft>
              <a:defRPr/>
            </a:pPr>
            <a:r>
              <a:rPr lang="en-US" sz="3200" dirty="0" smtClean="0">
                <a:solidFill>
                  <a:schemeClr val="tx1"/>
                </a:solidFill>
                <a:latin typeface="Arial" pitchFamily="34" charset="0"/>
                <a:cs typeface="Arial" pitchFamily="34" charset="0"/>
              </a:rPr>
              <a:t>Receive periodic reports regarding:</a:t>
            </a:r>
          </a:p>
          <a:p>
            <a:pPr marL="1371600" lvl="1" indent="-457200" fontAlgn="auto">
              <a:spcBef>
                <a:spcPts val="324"/>
              </a:spcBef>
              <a:spcAft>
                <a:spcPts val="0"/>
              </a:spcAft>
              <a:buFont typeface="Arial" pitchFamily="34" charset="0"/>
              <a:buChar char="•"/>
              <a:defRPr/>
            </a:pPr>
            <a:r>
              <a:rPr lang="en-US" sz="3200" dirty="0" smtClean="0">
                <a:solidFill>
                  <a:schemeClr val="tx1"/>
                </a:solidFill>
                <a:latin typeface="Arial" pitchFamily="34" charset="0"/>
                <a:cs typeface="Arial" pitchFamily="34" charset="0"/>
              </a:rPr>
              <a:t>Whistleblower activity</a:t>
            </a:r>
          </a:p>
          <a:p>
            <a:pPr marL="1371600" lvl="1" indent="-457200" fontAlgn="auto">
              <a:spcBef>
                <a:spcPts val="324"/>
              </a:spcBef>
              <a:spcAft>
                <a:spcPts val="0"/>
              </a:spcAft>
              <a:buFont typeface="Arial" pitchFamily="34" charset="0"/>
              <a:buChar char="•"/>
              <a:defRPr/>
            </a:pPr>
            <a:r>
              <a:rPr lang="en-US" sz="3200" dirty="0" smtClean="0">
                <a:solidFill>
                  <a:schemeClr val="tx1"/>
                </a:solidFill>
                <a:latin typeface="Arial" pitchFamily="34" charset="0"/>
                <a:cs typeface="Arial" pitchFamily="34" charset="0"/>
              </a:rPr>
              <a:t>Compliance with such code of business conduct.</a:t>
            </a:r>
          </a:p>
          <a:p>
            <a:pPr marL="365760" indent="-256032" fontAlgn="auto">
              <a:spcAft>
                <a:spcPts val="0"/>
              </a:spcAft>
              <a:buFont typeface="Arial" pitchFamily="34" charset="0"/>
              <a:buChar char="•"/>
              <a:defRPr/>
            </a:pPr>
            <a:r>
              <a:rPr lang="en-US" dirty="0" smtClean="0"/>
              <a:t>Approve </a:t>
            </a:r>
          </a:p>
          <a:p>
            <a:pPr marL="457200" lvl="2" indent="-228600">
              <a:spcBef>
                <a:spcPct val="20000"/>
              </a:spcBef>
              <a:buFont typeface="Arial" pitchFamily="34" charset="0"/>
              <a:buChar char="•"/>
              <a:defRPr/>
            </a:pPr>
            <a:endParaRPr lang="en-US" sz="3200" dirty="0">
              <a:solidFill>
                <a:schemeClr val="tx1"/>
              </a:solidFill>
              <a:latin typeface="Arial" pitchFamily="34" charset="0"/>
              <a:cs typeface="Arial" pitchFamily="34" charset="0"/>
            </a:endParaRP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90466" name="Rectangle 2"/>
          <p:cNvSpPr>
            <a:spLocks noGrp="1" noChangeArrowheads="1"/>
          </p:cNvSpPr>
          <p:nvPr>
            <p:ph type="title"/>
          </p:nvPr>
        </p:nvSpPr>
        <p:spPr>
          <a:xfrm>
            <a:off x="381000" y="457200"/>
            <a:ext cx="8382000" cy="914400"/>
          </a:xfrm>
        </p:spPr>
        <p:txBody>
          <a:bodyPr/>
          <a:lstStyle/>
          <a:p>
            <a:pPr eaLnBrk="1" hangingPunct="1">
              <a:defRPr/>
            </a:pPr>
            <a:r>
              <a:rPr lang="en-US" dirty="0" smtClean="0"/>
              <a:t>Conclusion</a:t>
            </a:r>
          </a:p>
        </p:txBody>
      </p:sp>
      <p:sp>
        <p:nvSpPr>
          <p:cNvPr id="58373" name="Rectangle 3"/>
          <p:cNvSpPr>
            <a:spLocks noGrp="1" noChangeArrowheads="1"/>
          </p:cNvSpPr>
          <p:nvPr>
            <p:ph type="body" idx="1"/>
          </p:nvPr>
        </p:nvSpPr>
        <p:spPr>
          <a:xfrm>
            <a:off x="381000" y="1371600"/>
            <a:ext cx="7924800" cy="4724400"/>
          </a:xfrm>
        </p:spPr>
        <p:txBody>
          <a:bodyPr/>
          <a:lstStyle/>
          <a:p>
            <a:r>
              <a:rPr lang="en-US" dirty="0" smtClean="0"/>
              <a:t>Use ethics in Board decision-making to stop repeating past mistakes.  </a:t>
            </a:r>
          </a:p>
          <a:p>
            <a:r>
              <a:rPr lang="en-US" dirty="0" smtClean="0"/>
              <a:t>Boards have great responsibility to create great wealth, job creation and innovation. </a:t>
            </a:r>
          </a:p>
          <a:p>
            <a:r>
              <a:rPr lang="en-US" dirty="0" smtClean="0"/>
              <a:t>Work hard, faithfully and diligently and make good ethical decisions.</a:t>
            </a:r>
          </a:p>
          <a:p>
            <a:pPr eaLnBrk="1" hangingPunct="1"/>
            <a:endParaRPr lang="en-US" sz="3200" dirty="0" smtClean="0"/>
          </a:p>
          <a:p>
            <a:pPr eaLnBrk="1" hangingPunct="1">
              <a:buFontTx/>
              <a:buNone/>
            </a:pPr>
            <a:r>
              <a:rPr lang="en-US" sz="3200" dirty="0" smtClean="0"/>
              <a:t>    </a:t>
            </a:r>
          </a:p>
          <a:p>
            <a:pPr eaLnBrk="1" hangingPunct="1">
              <a:buFontTx/>
              <a:buNone/>
            </a:pPr>
            <a:endParaRPr lang="en-US" dirty="0" smtClean="0"/>
          </a:p>
          <a:p>
            <a:pPr eaLnBrk="1" hangingPunct="1">
              <a:buFontTx/>
              <a:buNone/>
            </a:pPr>
            <a:endParaRPr lang="en-US"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51202" name="Rectangle 2"/>
          <p:cNvSpPr>
            <a:spLocks noGrp="1" noChangeArrowheads="1"/>
          </p:cNvSpPr>
          <p:nvPr>
            <p:ph type="title"/>
          </p:nvPr>
        </p:nvSpPr>
        <p:spPr>
          <a:xfrm>
            <a:off x="381000" y="609600"/>
            <a:ext cx="8382000" cy="1371600"/>
          </a:xfrm>
        </p:spPr>
        <p:txBody>
          <a:bodyPr/>
          <a:lstStyle/>
          <a:p>
            <a:pPr eaLnBrk="1" hangingPunct="1">
              <a:defRPr/>
            </a:pPr>
            <a:r>
              <a:rPr lang="en-US" sz="4400" dirty="0" smtClean="0"/>
              <a:t>Executive Education, Inc.</a:t>
            </a:r>
            <a:br>
              <a:rPr lang="en-US" sz="4400" dirty="0" smtClean="0"/>
            </a:br>
            <a:r>
              <a:rPr lang="en-US" sz="1600" dirty="0" smtClean="0"/>
              <a:t> </a:t>
            </a:r>
            <a:br>
              <a:rPr lang="en-US" sz="1600" dirty="0" smtClean="0"/>
            </a:br>
            <a:r>
              <a:rPr lang="en-US" sz="4000" u="sng" dirty="0" smtClean="0">
                <a:solidFill>
                  <a:schemeClr val="tx1"/>
                </a:solidFill>
                <a:effectLst/>
              </a:rPr>
              <a:t>CONTACTS</a:t>
            </a:r>
          </a:p>
        </p:txBody>
      </p:sp>
      <p:sp>
        <p:nvSpPr>
          <p:cNvPr id="59398" name="Rectangle 4"/>
          <p:cNvSpPr>
            <a:spLocks noGrp="1" noChangeArrowheads="1"/>
          </p:cNvSpPr>
          <p:nvPr>
            <p:ph type="body" sz="half" idx="2"/>
          </p:nvPr>
        </p:nvSpPr>
        <p:spPr>
          <a:xfrm>
            <a:off x="838200" y="2133600"/>
            <a:ext cx="7772400" cy="2286000"/>
          </a:xfrm>
        </p:spPr>
        <p:txBody>
          <a:bodyPr/>
          <a:lstStyle/>
          <a:p>
            <a:pPr algn="ctr" eaLnBrk="1" hangingPunct="1">
              <a:buFontTx/>
              <a:buNone/>
            </a:pPr>
            <a:r>
              <a:rPr lang="en-US" sz="3200" b="1" dirty="0" smtClean="0"/>
              <a:t>John F. Levy</a:t>
            </a:r>
          </a:p>
          <a:p>
            <a:pPr algn="ctr" eaLnBrk="1" hangingPunct="1">
              <a:buFontTx/>
              <a:buNone/>
            </a:pPr>
            <a:r>
              <a:rPr lang="en-US" sz="3200" b="1" dirty="0" smtClean="0"/>
              <a:t>James R. Lambert</a:t>
            </a:r>
          </a:p>
          <a:p>
            <a:pPr algn="ctr" eaLnBrk="1" hangingPunct="1">
              <a:buFontTx/>
              <a:buNone/>
            </a:pPr>
            <a:endParaRPr lang="en-US" b="1" dirty="0" smtClean="0"/>
          </a:p>
          <a:p>
            <a:pPr algn="ctr" eaLnBrk="1" hangingPunct="1">
              <a:buFontTx/>
              <a:buNone/>
            </a:pPr>
            <a:endParaRPr lang="en-US" b="1" dirty="0" smtClean="0"/>
          </a:p>
        </p:txBody>
      </p:sp>
      <p:sp>
        <p:nvSpPr>
          <p:cNvPr id="59399" name="Rectangle 5"/>
          <p:cNvSpPr>
            <a:spLocks noChangeArrowheads="1"/>
          </p:cNvSpPr>
          <p:nvPr/>
        </p:nvSpPr>
        <p:spPr bwMode="auto">
          <a:xfrm>
            <a:off x="609600" y="4419600"/>
            <a:ext cx="7848600" cy="1600200"/>
          </a:xfrm>
          <a:prstGeom prst="rect">
            <a:avLst/>
          </a:prstGeom>
          <a:noFill/>
          <a:ln w="9525">
            <a:noFill/>
            <a:miter lim="800000"/>
            <a:headEnd/>
            <a:tailEnd/>
          </a:ln>
        </p:spPr>
        <p:txBody>
          <a:bodyPr/>
          <a:lstStyle/>
          <a:p>
            <a:pPr marL="342900" indent="-342900" algn="ctr">
              <a:spcBef>
                <a:spcPct val="20000"/>
              </a:spcBef>
            </a:pPr>
            <a:r>
              <a:rPr lang="en-US" sz="3200" b="1" dirty="0">
                <a:solidFill>
                  <a:schemeClr val="tx1"/>
                </a:solidFill>
                <a:latin typeface="Arial" charset="0"/>
              </a:rPr>
              <a:t>E-Mail: </a:t>
            </a:r>
            <a:r>
              <a:rPr lang="en-US" sz="3200" b="1" dirty="0" smtClean="0">
                <a:solidFill>
                  <a:schemeClr val="tx1"/>
                </a:solidFill>
                <a:latin typeface="Arial" charset="0"/>
              </a:rPr>
              <a:t>“Levy” or “Lambert”</a:t>
            </a:r>
          </a:p>
          <a:p>
            <a:pPr marL="342900" indent="-342900" algn="ctr">
              <a:spcBef>
                <a:spcPct val="20000"/>
              </a:spcBef>
            </a:pPr>
            <a:r>
              <a:rPr lang="en-US" sz="3200" b="1" dirty="0" smtClean="0">
                <a:solidFill>
                  <a:schemeClr val="tx1"/>
                </a:solidFill>
                <a:latin typeface="Arial" charset="0"/>
              </a:rPr>
              <a:t>@</a:t>
            </a:r>
            <a:r>
              <a:rPr lang="en-US" sz="3200" b="1" dirty="0" err="1" smtClean="0">
                <a:solidFill>
                  <a:schemeClr val="tx1"/>
                </a:solidFill>
                <a:latin typeface="Arial" charset="0"/>
              </a:rPr>
              <a:t>ExecutiveEducationInc.Com</a:t>
            </a:r>
            <a:endParaRPr lang="en-US" sz="3200" b="1" dirty="0">
              <a:solidFill>
                <a:schemeClr val="tx1"/>
              </a:solidFill>
              <a:latin typeface="Arial" charset="0"/>
            </a:endParaRPr>
          </a:p>
          <a:p>
            <a:pPr marL="342900" indent="-342900" algn="ctr">
              <a:spcBef>
                <a:spcPct val="20000"/>
              </a:spcBef>
            </a:pPr>
            <a:r>
              <a:rPr lang="en-US" sz="3600" b="1" dirty="0">
                <a:solidFill>
                  <a:schemeClr val="tx1"/>
                </a:solidFill>
                <a:latin typeface="Arial" charset="0"/>
              </a:rPr>
              <a:t>734-475-0600</a:t>
            </a:r>
          </a:p>
        </p:txBody>
      </p:sp>
      <p:sp>
        <p:nvSpPr>
          <p:cNvPr id="8" name="Slide Number Placeholder 7"/>
          <p:cNvSpPr>
            <a:spLocks noGrp="1"/>
          </p:cNvSpPr>
          <p:nvPr>
            <p:ph type="sldNum" sz="quarter" idx="11"/>
          </p:nvPr>
        </p:nvSpPr>
        <p:spPr/>
        <p:txBody>
          <a:bodyPr/>
          <a:lstStyle/>
          <a:p>
            <a:pPr>
              <a:defRPr/>
            </a:pPr>
            <a:fld id="{16DBFBAB-77AD-4D43-85B9-73C9CD75C347}" type="slidenum">
              <a:rPr lang="en-US" smtClean="0"/>
              <a:pPr>
                <a:defRPr/>
              </a:pPr>
              <a:t>55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152400" y="457200"/>
            <a:ext cx="8839200" cy="1295400"/>
          </a:xfrm>
        </p:spPr>
        <p:txBody>
          <a:bodyPr/>
          <a:lstStyle/>
          <a:p>
            <a:pPr eaLnBrk="1" hangingPunct="1">
              <a:defRPr/>
            </a:pPr>
            <a:r>
              <a:rPr lang="en-US" sz="4000" dirty="0" smtClean="0"/>
              <a:t>Creating a Competitive Advantage</a:t>
            </a:r>
          </a:p>
        </p:txBody>
      </p:sp>
      <p:sp>
        <p:nvSpPr>
          <p:cNvPr id="8197" name="Rectangle 3"/>
          <p:cNvSpPr>
            <a:spLocks noGrp="1" noChangeArrowheads="1"/>
          </p:cNvSpPr>
          <p:nvPr>
            <p:ph type="body" idx="1"/>
          </p:nvPr>
        </p:nvSpPr>
        <p:spPr>
          <a:xfrm>
            <a:off x="685800" y="1600200"/>
            <a:ext cx="7467600" cy="4724400"/>
          </a:xfrm>
        </p:spPr>
        <p:txBody>
          <a:bodyPr/>
          <a:lstStyle/>
          <a:p>
            <a:pPr marL="457200" indent="-457200" eaLnBrk="1" hangingPunct="1">
              <a:defRPr/>
            </a:pPr>
            <a:r>
              <a:rPr lang="en-US" dirty="0" smtClean="0"/>
              <a:t>Back in the Day</a:t>
            </a:r>
          </a:p>
          <a:p>
            <a:pPr marL="857250" lvl="2" indent="-457200" eaLnBrk="1" hangingPunct="1">
              <a:buFont typeface="Arial" pitchFamily="34" charset="0"/>
              <a:buChar char="-"/>
              <a:defRPr/>
            </a:pPr>
            <a:r>
              <a:rPr lang="en-US" dirty="0" smtClean="0"/>
              <a:t>Was Ceremonial</a:t>
            </a:r>
          </a:p>
          <a:p>
            <a:pPr marL="457200" indent="-457200" eaLnBrk="1" hangingPunct="1">
              <a:defRPr/>
            </a:pPr>
            <a:r>
              <a:rPr lang="en-US" dirty="0" smtClean="0"/>
              <a:t>Sarbanes Oxley</a:t>
            </a:r>
          </a:p>
          <a:p>
            <a:pPr marL="857250" lvl="2" indent="-457200" eaLnBrk="1" hangingPunct="1">
              <a:buFont typeface="Arial" pitchFamily="34" charset="0"/>
              <a:buChar char="-"/>
              <a:defRPr/>
            </a:pPr>
            <a:r>
              <a:rPr lang="en-US" dirty="0" smtClean="0"/>
              <a:t>Then Compliance</a:t>
            </a:r>
          </a:p>
          <a:p>
            <a:pPr marL="457200" indent="-457200" eaLnBrk="1" hangingPunct="1">
              <a:defRPr/>
            </a:pPr>
            <a:r>
              <a:rPr lang="en-US" dirty="0" smtClean="0"/>
              <a:t>New World Order</a:t>
            </a:r>
          </a:p>
          <a:p>
            <a:pPr marL="857250" lvl="2" indent="-457200" eaLnBrk="1" hangingPunct="1">
              <a:buFont typeface="Arial" pitchFamily="34" charset="0"/>
              <a:buChar char="-"/>
              <a:defRPr/>
            </a:pPr>
            <a:r>
              <a:rPr lang="en-US" dirty="0" smtClean="0"/>
              <a:t>Now Competitive Advantage</a:t>
            </a:r>
          </a:p>
          <a:p>
            <a:pPr marL="685800" indent="-685800">
              <a:buFontTx/>
              <a:buNone/>
              <a:defRPr/>
            </a:pPr>
            <a:endParaRPr lang="en-US" sz="3200" dirty="0" smtClean="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158722" name="Rectangle 2"/>
          <p:cNvSpPr>
            <a:spLocks noGrp="1" noChangeArrowheads="1"/>
          </p:cNvSpPr>
          <p:nvPr>
            <p:ph type="title"/>
          </p:nvPr>
        </p:nvSpPr>
        <p:spPr/>
        <p:txBody>
          <a:bodyPr/>
          <a:lstStyle/>
          <a:p>
            <a:pPr eaLnBrk="1" hangingPunct="1">
              <a:defRPr/>
            </a:pPr>
            <a:r>
              <a:rPr lang="en-US" dirty="0" smtClean="0"/>
              <a:t>What are Ethics?</a:t>
            </a:r>
            <a:endParaRPr lang="en-US" sz="2400" dirty="0" smtClean="0"/>
          </a:p>
        </p:txBody>
      </p:sp>
      <p:sp>
        <p:nvSpPr>
          <p:cNvPr id="10245" name="Rectangle 3"/>
          <p:cNvSpPr>
            <a:spLocks noGrp="1" noChangeArrowheads="1"/>
          </p:cNvSpPr>
          <p:nvPr>
            <p:ph type="body" idx="1"/>
          </p:nvPr>
        </p:nvSpPr>
        <p:spPr>
          <a:xfrm>
            <a:off x="838200" y="1752600"/>
            <a:ext cx="8077200" cy="4572000"/>
          </a:xfrm>
        </p:spPr>
        <p:txBody>
          <a:bodyPr/>
          <a:lstStyle/>
          <a:p>
            <a:pPr eaLnBrk="1" hangingPunct="1">
              <a:lnSpc>
                <a:spcPct val="90000"/>
              </a:lnSpc>
            </a:pPr>
            <a:r>
              <a:rPr lang="en-US" dirty="0" smtClean="0"/>
              <a:t>About our relationships with others</a:t>
            </a:r>
          </a:p>
          <a:p>
            <a:pPr eaLnBrk="1" hangingPunct="1">
              <a:lnSpc>
                <a:spcPct val="90000"/>
              </a:lnSpc>
            </a:pPr>
            <a:r>
              <a:rPr lang="en-US" dirty="0" smtClean="0"/>
              <a:t>Decisions that affect other people</a:t>
            </a:r>
          </a:p>
          <a:p>
            <a:pPr eaLnBrk="1" hangingPunct="1">
              <a:lnSpc>
                <a:spcPct val="90000"/>
              </a:lnSpc>
            </a:pPr>
            <a:r>
              <a:rPr lang="en-US" dirty="0" smtClean="0"/>
              <a:t>Ethics are personal and individual</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0162" name="Rectangle 2"/>
          <p:cNvSpPr>
            <a:spLocks noGrp="1" noChangeArrowheads="1"/>
          </p:cNvSpPr>
          <p:nvPr>
            <p:ph type="title"/>
          </p:nvPr>
        </p:nvSpPr>
        <p:spPr/>
        <p:txBody>
          <a:bodyPr/>
          <a:lstStyle/>
          <a:p>
            <a:pPr eaLnBrk="1" hangingPunct="1">
              <a:defRPr/>
            </a:pPr>
            <a:r>
              <a:rPr lang="en-US" sz="4000" dirty="0" smtClean="0"/>
              <a:t>Why Board Members are Responsible for Ethics</a:t>
            </a:r>
          </a:p>
        </p:txBody>
      </p:sp>
      <p:sp>
        <p:nvSpPr>
          <p:cNvPr id="11269" name="Rectangle 3"/>
          <p:cNvSpPr>
            <a:spLocks noGrp="1" noChangeArrowheads="1"/>
          </p:cNvSpPr>
          <p:nvPr>
            <p:ph type="body" idx="1"/>
          </p:nvPr>
        </p:nvSpPr>
        <p:spPr>
          <a:xfrm>
            <a:off x="838200" y="1908175"/>
            <a:ext cx="7467600" cy="4416425"/>
          </a:xfrm>
        </p:spPr>
        <p:txBody>
          <a:bodyPr/>
          <a:lstStyle/>
          <a:p>
            <a:pPr eaLnBrk="1" hangingPunct="1"/>
            <a:r>
              <a:rPr lang="en-US" dirty="0" smtClean="0"/>
              <a:t>Tone at the Top</a:t>
            </a:r>
          </a:p>
          <a:p>
            <a:pPr eaLnBrk="1" hangingPunct="1"/>
            <a:r>
              <a:rPr lang="en-US" dirty="0" smtClean="0"/>
              <a:t>Continuing role with the Company </a:t>
            </a:r>
          </a:p>
          <a:p>
            <a:pPr eaLnBrk="1" hangingPunct="1"/>
            <a:r>
              <a:rPr lang="en-US" dirty="0" smtClean="0"/>
              <a:t>See the “big picture” </a:t>
            </a:r>
          </a:p>
          <a:p>
            <a:pPr eaLnBrk="1" hangingPunct="1"/>
            <a:r>
              <a:rPr lang="en-US" dirty="0" smtClean="0"/>
              <a:t>Independent</a:t>
            </a:r>
          </a:p>
          <a:p>
            <a:pPr eaLnBrk="1" hangingPunct="1"/>
            <a:r>
              <a:rPr lang="en-US" dirty="0" smtClean="0"/>
              <a:t>Adults </a:t>
            </a:r>
            <a:r>
              <a:rPr lang="en-US" sz="4000" dirty="0" smtClean="0"/>
              <a:t>in the room</a:t>
            </a:r>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p>
            <a:r>
              <a:rPr lang="en-US" smtClean="0"/>
              <a:t>Executive Education, Inc. © John F. Levy, 2010</a:t>
            </a:r>
            <a:endParaRPr lang="en-US" smtClean="0">
              <a:cs typeface="Arial" charset="0"/>
            </a:endParaRPr>
          </a:p>
        </p:txBody>
      </p:sp>
      <p:sp>
        <p:nvSpPr>
          <p:cNvPr id="224258" name="Rectangle 2"/>
          <p:cNvSpPr>
            <a:spLocks noGrp="1" noChangeArrowheads="1"/>
          </p:cNvSpPr>
          <p:nvPr>
            <p:ph type="title"/>
          </p:nvPr>
        </p:nvSpPr>
        <p:spPr>
          <a:xfrm>
            <a:off x="381000" y="381000"/>
            <a:ext cx="8382000" cy="1143000"/>
          </a:xfrm>
        </p:spPr>
        <p:txBody>
          <a:bodyPr/>
          <a:lstStyle/>
          <a:p>
            <a:pPr eaLnBrk="1" hangingPunct="1">
              <a:defRPr/>
            </a:pPr>
            <a:r>
              <a:rPr lang="en-US" dirty="0" smtClean="0"/>
              <a:t>Case #2</a:t>
            </a:r>
          </a:p>
        </p:txBody>
      </p:sp>
      <p:sp>
        <p:nvSpPr>
          <p:cNvPr id="7173" name="Rectangle 3"/>
          <p:cNvSpPr>
            <a:spLocks noGrp="1" noChangeArrowheads="1"/>
          </p:cNvSpPr>
          <p:nvPr>
            <p:ph type="body" idx="1"/>
          </p:nvPr>
        </p:nvSpPr>
        <p:spPr>
          <a:xfrm>
            <a:off x="685800" y="1371600"/>
            <a:ext cx="8077200" cy="4953000"/>
          </a:xfrm>
        </p:spPr>
        <p:txBody>
          <a:bodyPr/>
          <a:lstStyle/>
          <a:p>
            <a:pPr marL="685800" indent="-685800" algn="ctr" eaLnBrk="1" hangingPunct="1">
              <a:buFontTx/>
              <a:buNone/>
              <a:defRPr/>
            </a:pPr>
            <a:r>
              <a:rPr lang="en-US" sz="4800" b="1" u="sng" dirty="0" smtClean="0"/>
              <a:t>The Irreplaceable CEO</a:t>
            </a:r>
          </a:p>
          <a:p>
            <a:pPr>
              <a:defRPr/>
            </a:pPr>
            <a:endParaRPr lang="en-US" sz="3200" b="1" dirty="0" smtClean="0"/>
          </a:p>
          <a:p>
            <a:pPr algn="ctr">
              <a:buFontTx/>
              <a:buNone/>
              <a:defRPr/>
            </a:pPr>
            <a:r>
              <a:rPr lang="en-US" sz="4400" dirty="0" smtClean="0"/>
              <a:t>What do you do?</a:t>
            </a:r>
            <a:endParaRPr lang="en-US" sz="4400" dirty="0"/>
          </a:p>
        </p:txBody>
      </p:sp>
      <p:sp>
        <p:nvSpPr>
          <p:cNvPr id="6" name="Slide Number Placeholder 5"/>
          <p:cNvSpPr>
            <a:spLocks noGrp="1"/>
          </p:cNvSpPr>
          <p:nvPr>
            <p:ph type="sldNum" sz="quarter" idx="11"/>
          </p:nvPr>
        </p:nvSpPr>
        <p:spPr/>
        <p:txBody>
          <a:bodyPr/>
          <a:lstStyle/>
          <a:p>
            <a:pPr>
              <a:defRPr/>
            </a:pPr>
            <a:fld id="{B59AB6B2-C4B1-415D-9FB2-F9436FA9A1B5}"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E Template">
  <a:themeElements>
    <a:clrScheme name="E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E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0" i="0" u="none" strike="noStrike" cap="none" normalizeH="0" baseline="0" smtClean="0">
            <a:ln>
              <a:noFill/>
            </a:ln>
            <a:solidFill>
              <a:schemeClr val="bg1"/>
            </a:solidFill>
            <a:effectLst/>
            <a:latin typeface="Century Gothic"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0" i="0" u="none" strike="noStrike" cap="none" normalizeH="0" baseline="0" smtClean="0">
            <a:ln>
              <a:noFill/>
            </a:ln>
            <a:solidFill>
              <a:schemeClr val="bg1"/>
            </a:solidFill>
            <a:effectLst/>
            <a:latin typeface="Century Gothic" pitchFamily="34" charset="0"/>
          </a:defRPr>
        </a:defPPr>
      </a:lstStyle>
    </a:lnDef>
  </a:objectDefaults>
  <a:extraClrSchemeLst>
    <a:extraClrScheme>
      <a:clrScheme name="E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E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E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E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E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E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E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E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E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E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E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E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5622</TotalTime>
  <Words>2513</Words>
  <Application>Microsoft Office PowerPoint</Application>
  <PresentationFormat>On-screen Show (4:3)</PresentationFormat>
  <Paragraphs>514</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EE Template</vt:lpstr>
      <vt:lpstr>The 21st Century Director: Ethical and Legal Responsibilities of Board Members</vt:lpstr>
      <vt:lpstr>Seminar Objective</vt:lpstr>
      <vt:lpstr>Target Audience</vt:lpstr>
      <vt:lpstr>Seminar Format</vt:lpstr>
      <vt:lpstr>Case #1</vt:lpstr>
      <vt:lpstr>Creating a Competitive Advantage</vt:lpstr>
      <vt:lpstr>What are Ethics?</vt:lpstr>
      <vt:lpstr>Why Board Members are Responsible for Ethics</vt:lpstr>
      <vt:lpstr>Case #2</vt:lpstr>
      <vt:lpstr>Why Boards Fail Ethically</vt:lpstr>
      <vt:lpstr>Case #3</vt:lpstr>
      <vt:lpstr>Identifying Ethical Issues</vt:lpstr>
      <vt:lpstr>Case #4</vt:lpstr>
      <vt:lpstr>Developing an Ethical Code</vt:lpstr>
      <vt:lpstr>The Golden Rule</vt:lpstr>
      <vt:lpstr>Ethical Prescriptions</vt:lpstr>
      <vt:lpstr>Ethical Proscriptions</vt:lpstr>
      <vt:lpstr>Ethics is Good Business</vt:lpstr>
      <vt:lpstr>Making Ethical Decisions</vt:lpstr>
      <vt:lpstr>Case #5</vt:lpstr>
      <vt:lpstr>History of Directors</vt:lpstr>
      <vt:lpstr>Delaware Corporate Law</vt:lpstr>
      <vt:lpstr>Case #6</vt:lpstr>
      <vt:lpstr>Duties of Directors</vt:lpstr>
      <vt:lpstr>Fiduciary</vt:lpstr>
      <vt:lpstr>Stakeholders</vt:lpstr>
      <vt:lpstr>Directors’ Fiduciary Duties</vt:lpstr>
      <vt:lpstr>Good Faith</vt:lpstr>
      <vt:lpstr>Business Judgment Rule</vt:lpstr>
      <vt:lpstr>Documenting Board Compliance </vt:lpstr>
      <vt:lpstr>What Directors and Officers Liability Insurance Covers</vt:lpstr>
      <vt:lpstr>Factors to Consider in Evaluating D&amp;O Insurance</vt:lpstr>
      <vt:lpstr>Considerations Before Accepting a Board Appointment</vt:lpstr>
      <vt:lpstr>Considerations (cont’d)</vt:lpstr>
      <vt:lpstr>Considerations (cont’d)</vt:lpstr>
      <vt:lpstr>Company Due Diligence</vt:lpstr>
      <vt:lpstr>Case #7</vt:lpstr>
      <vt:lpstr>The Role of the Board</vt:lpstr>
      <vt:lpstr>Director’s Immediate Concerns</vt:lpstr>
      <vt:lpstr>Board Structure and Committees</vt:lpstr>
      <vt:lpstr>Typical Company Structure</vt:lpstr>
      <vt:lpstr>Board Charters</vt:lpstr>
      <vt:lpstr>Assessing and Building Board</vt:lpstr>
      <vt:lpstr>Training Issues</vt:lpstr>
      <vt:lpstr>Case #8</vt:lpstr>
      <vt:lpstr>The Audit Committee</vt:lpstr>
      <vt:lpstr>Audit Committee Composition (For NASDAQ Companies)</vt:lpstr>
      <vt:lpstr>Financial Expert</vt:lpstr>
      <vt:lpstr>Financial Expert (continued)</vt:lpstr>
      <vt:lpstr>Financial Expert (continued)</vt:lpstr>
      <vt:lpstr>Additional Responsibilities of the Audit Committee Financial Expert</vt:lpstr>
      <vt:lpstr>Audit Committee Responsibilities</vt:lpstr>
      <vt:lpstr>Audit Committee Responsibilities (cont’d)</vt:lpstr>
      <vt:lpstr>Conclusion</vt:lpstr>
      <vt:lpstr>Executive Education, Inc.   CONTACTS</vt:lpstr>
    </vt:vector>
  </TitlesOfParts>
  <Company>Executive Education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L Daly</dc:creator>
  <cp:lastModifiedBy>John Levy</cp:lastModifiedBy>
  <cp:revision>121</cp:revision>
  <dcterms:created xsi:type="dcterms:W3CDTF">2005-11-03T14:36:37Z</dcterms:created>
  <dcterms:modified xsi:type="dcterms:W3CDTF">2010-03-13T16:49:08Z</dcterms:modified>
</cp:coreProperties>
</file>